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7" r:id="rId2"/>
    <p:sldId id="283" r:id="rId3"/>
    <p:sldId id="279" r:id="rId4"/>
    <p:sldId id="280" r:id="rId5"/>
    <p:sldId id="257" r:id="rId6"/>
    <p:sldId id="258" r:id="rId7"/>
    <p:sldId id="259" r:id="rId8"/>
    <p:sldId id="276" r:id="rId9"/>
    <p:sldId id="260" r:id="rId10"/>
    <p:sldId id="261" r:id="rId11"/>
    <p:sldId id="262" r:id="rId12"/>
    <p:sldId id="281" r:id="rId13"/>
    <p:sldId id="263" r:id="rId14"/>
    <p:sldId id="265" r:id="rId15"/>
    <p:sldId id="267" r:id="rId16"/>
    <p:sldId id="268" r:id="rId17"/>
    <p:sldId id="271" r:id="rId18"/>
    <p:sldId id="272" r:id="rId19"/>
    <p:sldId id="282" r:id="rId20"/>
    <p:sldId id="275" r:id="rId21"/>
    <p:sldId id="284"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0476" autoAdjust="0"/>
  </p:normalViewPr>
  <p:slideViewPr>
    <p:cSldViewPr>
      <p:cViewPr varScale="1">
        <p:scale>
          <a:sx n="66" d="100"/>
          <a:sy n="66" d="100"/>
        </p:scale>
        <p:origin x="-1494" y="-15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039B7-2D17-47DC-A080-EB169AAFB4F7}" type="datetimeFigureOut">
              <a:rPr lang="ar-IQ" smtClean="0"/>
              <a:pPr/>
              <a:t>12/11/1442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C573EFF-C6BC-43C7-A547-BDA526613A8E}"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3039B7-2D17-47DC-A080-EB169AAFB4F7}" type="datetimeFigureOut">
              <a:rPr lang="ar-IQ" smtClean="0"/>
              <a:pPr/>
              <a:t>12/11/1442</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573EFF-C6BC-43C7-A547-BDA526613A8E}"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FDZhex_ASQE" TargetMode="External"/><Relationship Id="rId2" Type="http://schemas.openxmlformats.org/officeDocument/2006/relationships/hyperlink" Target="https://www.youtube.com/watch?v=1SBgobop7W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30425"/>
            <a:ext cx="8534400" cy="2136775"/>
          </a:xfrm>
        </p:spPr>
        <p:txBody>
          <a:bodyPr>
            <a:normAutofit/>
          </a:bodyPr>
          <a:lstStyle/>
          <a:p>
            <a:r>
              <a:rPr lang="en-US" dirty="0" smtClean="0"/>
              <a:t>Laser Material Processing</a:t>
            </a:r>
            <a:br>
              <a:rPr lang="en-US" dirty="0" smtClean="0"/>
            </a:br>
            <a:r>
              <a:rPr lang="en-US" dirty="0" smtClean="0"/>
              <a:t>Lecture 9 </a:t>
            </a:r>
            <a:br>
              <a:rPr lang="en-US" dirty="0" smtClean="0"/>
            </a:br>
            <a:endParaRPr lang="en-US" dirty="0"/>
          </a:p>
        </p:txBody>
      </p:sp>
      <p:sp>
        <p:nvSpPr>
          <p:cNvPr id="3" name="Subtitle 2"/>
          <p:cNvSpPr>
            <a:spLocks noGrp="1"/>
          </p:cNvSpPr>
          <p:nvPr>
            <p:ph type="subTitle" idx="1"/>
          </p:nvPr>
        </p:nvSpPr>
        <p:spPr/>
        <p:txBody>
          <a:bodyPr/>
          <a:lstStyle/>
          <a:p>
            <a:r>
              <a:rPr lang="en-US" dirty="0" smtClean="0"/>
              <a:t>Laser Forming</a:t>
            </a:r>
            <a:endParaRPr lang="en-US" dirty="0"/>
          </a:p>
        </p:txBody>
      </p:sp>
    </p:spTree>
    <p:extLst>
      <p:ext uri="{BB962C8B-B14F-4D97-AF65-F5344CB8AC3E}">
        <p14:creationId xmlns:p14="http://schemas.microsoft.com/office/powerpoint/2010/main" val="3558187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229600" cy="838200"/>
          </a:xfrm>
        </p:spPr>
        <p:txBody>
          <a:bodyPr>
            <a:normAutofit fontScale="90000"/>
          </a:bodyPr>
          <a:lstStyle/>
          <a:p>
            <a:r>
              <a:rPr lang="en-US" sz="5400" b="1" dirty="0" smtClean="0"/>
              <a:t>Laser bending mechanism</a:t>
            </a:r>
            <a:endParaRPr lang="ar-IQ" sz="5400" b="1" dirty="0"/>
          </a:p>
        </p:txBody>
      </p:sp>
      <p:sp>
        <p:nvSpPr>
          <p:cNvPr id="3" name="Content Placeholder 2"/>
          <p:cNvSpPr>
            <a:spLocks noGrp="1"/>
          </p:cNvSpPr>
          <p:nvPr>
            <p:ph idx="1"/>
          </p:nvPr>
        </p:nvSpPr>
        <p:spPr>
          <a:xfrm>
            <a:off x="0" y="762000"/>
            <a:ext cx="9144000" cy="6172200"/>
          </a:xfrm>
        </p:spPr>
        <p:txBody>
          <a:bodyPr>
            <a:normAutofit lnSpcReduction="10000"/>
          </a:bodyPr>
          <a:lstStyle/>
          <a:p>
            <a:pPr algn="l" rtl="0">
              <a:buNone/>
            </a:pPr>
            <a:r>
              <a:rPr lang="en-US" dirty="0">
                <a:solidFill>
                  <a:srgbClr val="FF0000"/>
                </a:solidFill>
              </a:rPr>
              <a:t>-</a:t>
            </a:r>
            <a:r>
              <a:rPr lang="en-US" sz="2800" dirty="0" smtClean="0">
                <a:solidFill>
                  <a:srgbClr val="FF0000"/>
                </a:solidFill>
              </a:rPr>
              <a:t>The basic mechanism for laser bending is one of local deformation of the material as a result of thermally induced residual stresses. </a:t>
            </a:r>
          </a:p>
          <a:p>
            <a:pPr algn="l" rtl="0">
              <a:buNone/>
            </a:pPr>
            <a:r>
              <a:rPr lang="en-US" sz="2800" dirty="0" smtClean="0">
                <a:solidFill>
                  <a:srgbClr val="00B0F0"/>
                </a:solidFill>
              </a:rPr>
              <a:t>-This may result from one of the three process mechanisms, depending on:</a:t>
            </a:r>
          </a:p>
          <a:p>
            <a:pPr algn="l" rtl="0">
              <a:buNone/>
            </a:pPr>
            <a:r>
              <a:rPr lang="en-US" sz="2800" dirty="0" smtClean="0">
                <a:solidFill>
                  <a:srgbClr val="00B0F0"/>
                </a:solidFill>
              </a:rPr>
              <a:t> -the temperature field that is generated, </a:t>
            </a:r>
          </a:p>
          <a:p>
            <a:pPr algn="l" rtl="0">
              <a:buNone/>
            </a:pPr>
            <a:r>
              <a:rPr lang="en-US" sz="2800" dirty="0" smtClean="0">
                <a:solidFill>
                  <a:srgbClr val="00B0F0"/>
                </a:solidFill>
              </a:rPr>
              <a:t>  -the beam shape, and</a:t>
            </a:r>
          </a:p>
          <a:p>
            <a:pPr algn="l" rtl="0">
              <a:buNone/>
            </a:pPr>
            <a:r>
              <a:rPr lang="en-US" sz="2800" dirty="0" smtClean="0">
                <a:solidFill>
                  <a:srgbClr val="00B0F0"/>
                </a:solidFill>
              </a:rPr>
              <a:t>  -the dimensions of the part to be formed. </a:t>
            </a:r>
          </a:p>
          <a:p>
            <a:pPr algn="l" rtl="0">
              <a:buNone/>
            </a:pPr>
            <a:endParaRPr lang="en-US" sz="2800" dirty="0" smtClean="0">
              <a:solidFill>
                <a:srgbClr val="FF0000"/>
              </a:solidFill>
            </a:endParaRPr>
          </a:p>
          <a:p>
            <a:pPr algn="l" rtl="0">
              <a:buNone/>
            </a:pPr>
            <a:r>
              <a:rPr lang="en-US" sz="2800" dirty="0" smtClean="0">
                <a:solidFill>
                  <a:srgbClr val="FF0000"/>
                </a:solidFill>
              </a:rPr>
              <a:t>-The three mechanisms are:</a:t>
            </a:r>
          </a:p>
          <a:p>
            <a:pPr algn="l">
              <a:buNone/>
            </a:pPr>
            <a:r>
              <a:rPr lang="en-US" sz="2800" dirty="0" smtClean="0">
                <a:solidFill>
                  <a:srgbClr val="FF0000"/>
                </a:solidFill>
              </a:rPr>
              <a:t>1. The temperature gradient mechanism.</a:t>
            </a:r>
          </a:p>
          <a:p>
            <a:pPr algn="l">
              <a:buNone/>
            </a:pPr>
            <a:r>
              <a:rPr lang="en-US" sz="2800" dirty="0" smtClean="0">
                <a:solidFill>
                  <a:srgbClr val="FF0000"/>
                </a:solidFill>
              </a:rPr>
              <a:t>2. The upsetting mechanism.</a:t>
            </a:r>
          </a:p>
          <a:p>
            <a:pPr algn="l">
              <a:buNone/>
            </a:pPr>
            <a:r>
              <a:rPr lang="en-US" sz="2800" dirty="0" smtClean="0">
                <a:solidFill>
                  <a:srgbClr val="FF0000"/>
                </a:solidFill>
              </a:rPr>
              <a:t>3. The buckling mechanism.</a:t>
            </a:r>
            <a:endParaRPr lang="ar-IQ" sz="28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4514"/>
            <a:ext cx="8458200" cy="671286"/>
          </a:xfrm>
        </p:spPr>
        <p:txBody>
          <a:bodyPr>
            <a:normAutofit fontScale="90000"/>
          </a:bodyPr>
          <a:lstStyle/>
          <a:p>
            <a:r>
              <a:rPr lang="en-US" b="1" dirty="0" smtClean="0">
                <a:solidFill>
                  <a:srgbClr val="FF0000"/>
                </a:solidFill>
              </a:rPr>
              <a:t>Temperature Gradient Mechanism</a:t>
            </a:r>
            <a:endParaRPr lang="ar-IQ" b="1" dirty="0">
              <a:solidFill>
                <a:srgbClr val="FF0000"/>
              </a:solidFill>
            </a:endParaRPr>
          </a:p>
        </p:txBody>
      </p:sp>
      <p:sp>
        <p:nvSpPr>
          <p:cNvPr id="3" name="Content Placeholder 2"/>
          <p:cNvSpPr>
            <a:spLocks noGrp="1"/>
          </p:cNvSpPr>
          <p:nvPr>
            <p:ph idx="1"/>
          </p:nvPr>
        </p:nvSpPr>
        <p:spPr>
          <a:xfrm>
            <a:off x="0" y="533400"/>
            <a:ext cx="9144000" cy="5592763"/>
          </a:xfrm>
        </p:spPr>
        <p:txBody>
          <a:bodyPr>
            <a:normAutofit/>
          </a:bodyPr>
          <a:lstStyle/>
          <a:p>
            <a:pPr algn="l"/>
            <a:r>
              <a:rPr lang="en-US" dirty="0" smtClean="0">
                <a:solidFill>
                  <a:srgbClr val="0070C0"/>
                </a:solidFill>
              </a:rPr>
              <a:t>-</a:t>
            </a:r>
            <a:r>
              <a:rPr lang="en-US" sz="2800" dirty="0" smtClean="0">
                <a:solidFill>
                  <a:srgbClr val="0070C0"/>
                </a:solidFill>
              </a:rPr>
              <a:t>The temperature gradient mechanism is illustrated in Fig.1 below.  It devolves from processing conditions such as rapid heating of the </a:t>
            </a:r>
            <a:r>
              <a:rPr lang="en-US" sz="2800" dirty="0" err="1" smtClean="0">
                <a:solidFill>
                  <a:srgbClr val="0070C0"/>
                </a:solidFill>
              </a:rPr>
              <a:t>workpiece</a:t>
            </a:r>
            <a:r>
              <a:rPr lang="en-US" sz="2800" dirty="0" smtClean="0">
                <a:solidFill>
                  <a:srgbClr val="0070C0"/>
                </a:solidFill>
              </a:rPr>
              <a:t> surface, coupled with a relatively low heat conduction that generates very high temperature gradients in the thickness or z-direction (Fig.1. a). </a:t>
            </a:r>
          </a:p>
          <a:p>
            <a:pPr algn="l" rtl="0">
              <a:buNone/>
            </a:pPr>
            <a:endParaRPr lang="en-US" sz="2800" dirty="0" smtClean="0">
              <a:solidFill>
                <a:srgbClr val="0070C0"/>
              </a:solidFill>
            </a:endParaRPr>
          </a:p>
          <a:p>
            <a:pPr algn="l" rtl="0">
              <a:buNone/>
            </a:pPr>
            <a:endParaRPr lang="en-US" dirty="0"/>
          </a:p>
          <a:p>
            <a:pPr algn="l" rtl="0">
              <a:buNone/>
            </a:pPr>
            <a:endParaRPr lang="en-US" dirty="0" smtClean="0"/>
          </a:p>
        </p:txBody>
      </p:sp>
      <p:pic>
        <p:nvPicPr>
          <p:cNvPr id="4" name="Picture 3" descr="https://www.liverpool.ac.uk/~me0u5040/tgm4.jpg"/>
          <p:cNvPicPr/>
          <p:nvPr/>
        </p:nvPicPr>
        <p:blipFill rotWithShape="1">
          <a:blip r:embed="rId2">
            <a:extLst>
              <a:ext uri="{28A0092B-C50C-407E-A947-70E740481C1C}">
                <a14:useLocalDpi xmlns:a14="http://schemas.microsoft.com/office/drawing/2010/main" val="0"/>
              </a:ext>
            </a:extLst>
          </a:blip>
          <a:srcRect l="6767" t="5714" r="3725"/>
          <a:stretch/>
        </p:blipFill>
        <p:spPr bwMode="auto">
          <a:xfrm>
            <a:off x="1" y="2895600"/>
            <a:ext cx="2975428" cy="2155371"/>
          </a:xfrm>
          <a:prstGeom prst="rect">
            <a:avLst/>
          </a:prstGeom>
          <a:noFill/>
          <a:ln>
            <a:noFill/>
          </a:ln>
        </p:spPr>
      </p:pic>
      <p:pic>
        <p:nvPicPr>
          <p:cNvPr id="5" name="Picture 2"/>
          <p:cNvPicPr>
            <a:picLocks noChangeAspect="1" noChangeArrowheads="1"/>
          </p:cNvPicPr>
          <p:nvPr/>
        </p:nvPicPr>
        <p:blipFill rotWithShape="1">
          <a:blip r:embed="rId3"/>
          <a:srcRect l="7291" t="5712" r="4955"/>
          <a:stretch/>
        </p:blipFill>
        <p:spPr bwMode="auto">
          <a:xfrm>
            <a:off x="2975429" y="4572000"/>
            <a:ext cx="6168571" cy="225334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991600" cy="6324600"/>
          </a:xfrm>
        </p:spPr>
        <p:txBody>
          <a:bodyPr>
            <a:normAutofit/>
          </a:bodyPr>
          <a:lstStyle/>
          <a:p>
            <a:pPr marL="0" indent="0" algn="l" rtl="0">
              <a:buNone/>
            </a:pPr>
            <a:r>
              <a:rPr lang="en-US" sz="2800" dirty="0" smtClean="0">
                <a:solidFill>
                  <a:srgbClr val="00B0F0"/>
                </a:solidFill>
              </a:rPr>
              <a:t>-Thermal </a:t>
            </a:r>
            <a:r>
              <a:rPr lang="en-US" sz="2800" dirty="0">
                <a:solidFill>
                  <a:srgbClr val="00B0F0"/>
                </a:solidFill>
              </a:rPr>
              <a:t>expansion of the heated surface results in initial bending of the </a:t>
            </a:r>
            <a:r>
              <a:rPr lang="en-US" sz="2800" dirty="0" smtClean="0">
                <a:solidFill>
                  <a:srgbClr val="00B0F0"/>
                </a:solidFill>
              </a:rPr>
              <a:t>sheet. The </a:t>
            </a:r>
            <a:r>
              <a:rPr lang="en-US" sz="2800" dirty="0">
                <a:solidFill>
                  <a:srgbClr val="00B0F0"/>
                </a:solidFill>
              </a:rPr>
              <a:t>bend angle at this stage is very small, ≈0.05◦</a:t>
            </a:r>
            <a:r>
              <a:rPr lang="en-US" sz="2800" dirty="0" smtClean="0">
                <a:solidFill>
                  <a:srgbClr val="00B0F0"/>
                </a:solidFill>
              </a:rPr>
              <a:t>.</a:t>
            </a:r>
          </a:p>
          <a:p>
            <a:pPr marL="0" indent="0" algn="l" rtl="0">
              <a:buNone/>
            </a:pPr>
            <a:r>
              <a:rPr lang="en-US" sz="2800" dirty="0">
                <a:solidFill>
                  <a:srgbClr val="00B0F0"/>
                </a:solidFill>
              </a:rPr>
              <a:t>-</a:t>
            </a:r>
            <a:r>
              <a:rPr lang="en-US" sz="2800" dirty="0" smtClean="0">
                <a:solidFill>
                  <a:srgbClr val="00B0F0"/>
                </a:solidFill>
              </a:rPr>
              <a:t>As </a:t>
            </a:r>
            <a:r>
              <a:rPr lang="en-US" sz="2800" dirty="0">
                <a:solidFill>
                  <a:srgbClr val="00B0F0"/>
                </a:solidFill>
              </a:rPr>
              <a:t>the heated surface tries to expand, however, the constraint of the surrounding material, which is at a lower temperature, restricts its free expansion</a:t>
            </a:r>
            <a:r>
              <a:rPr lang="en-US" sz="2800" dirty="0" smtClean="0">
                <a:solidFill>
                  <a:srgbClr val="00B0F0"/>
                </a:solidFill>
              </a:rPr>
              <a:t>.</a:t>
            </a:r>
          </a:p>
          <a:p>
            <a:pPr marL="0" indent="0" algn="l" rtl="0">
              <a:buNone/>
            </a:pPr>
            <a:r>
              <a:rPr lang="en-US" sz="2800" dirty="0" smtClean="0">
                <a:solidFill>
                  <a:srgbClr val="00B0F0"/>
                </a:solidFill>
              </a:rPr>
              <a:t>-</a:t>
            </a:r>
            <a:r>
              <a:rPr lang="en-US" sz="2800" dirty="0">
                <a:solidFill>
                  <a:srgbClr val="00B0F0"/>
                </a:solidFill>
              </a:rPr>
              <a:t>This results in compressive thermal stresses that induce plastic compressive strain in the heated layer (</a:t>
            </a:r>
            <a:r>
              <a:rPr lang="en-US" sz="2800" dirty="0" err="1" smtClean="0">
                <a:solidFill>
                  <a:srgbClr val="00B0F0"/>
                </a:solidFill>
              </a:rPr>
              <a:t>Fig.below</a:t>
            </a:r>
            <a:r>
              <a:rPr lang="en-US" sz="2800" dirty="0" smtClean="0">
                <a:solidFill>
                  <a:srgbClr val="00B0F0"/>
                </a:solidFill>
              </a:rPr>
              <a:t>)</a:t>
            </a:r>
          </a:p>
          <a:p>
            <a:pPr marL="0" indent="0" algn="l" rtl="0">
              <a:buNone/>
            </a:pPr>
            <a:r>
              <a:rPr lang="en-US" sz="2800" dirty="0">
                <a:solidFill>
                  <a:srgbClr val="00B0F0"/>
                </a:solidFill>
              </a:rPr>
              <a:t>-</a:t>
            </a:r>
            <a:r>
              <a:rPr lang="en-US" sz="2800" dirty="0" smtClean="0">
                <a:solidFill>
                  <a:srgbClr val="00B0F0"/>
                </a:solidFill>
              </a:rPr>
              <a:t> </a:t>
            </a:r>
            <a:r>
              <a:rPr lang="en-US" sz="2800" dirty="0">
                <a:solidFill>
                  <a:srgbClr val="00B0F0"/>
                </a:solidFill>
              </a:rPr>
              <a:t>Plastic strains are induced since the yield strength of the material is lower at higher temperatures.</a:t>
            </a:r>
          </a:p>
          <a:p>
            <a:pPr marL="0" indent="0" algn="l" rtl="0">
              <a:buNone/>
            </a:pPr>
            <a:endParaRPr lang="ar-IQ" sz="2800" dirty="0"/>
          </a:p>
          <a:p>
            <a:pPr algn="l" rtl="0"/>
            <a:endParaRPr lang="en-US" dirty="0"/>
          </a:p>
        </p:txBody>
      </p:sp>
      <p:sp>
        <p:nvSpPr>
          <p:cNvPr id="4" name="Title 1"/>
          <p:cNvSpPr>
            <a:spLocks noGrp="1"/>
          </p:cNvSpPr>
          <p:nvPr>
            <p:ph type="title"/>
          </p:nvPr>
        </p:nvSpPr>
        <p:spPr>
          <a:xfrm>
            <a:off x="228600" y="29029"/>
            <a:ext cx="8229600" cy="563562"/>
          </a:xfrm>
        </p:spPr>
        <p:txBody>
          <a:bodyPr>
            <a:normAutofit fontScale="90000"/>
          </a:bodyPr>
          <a:lstStyle/>
          <a:p>
            <a:r>
              <a:rPr lang="en-US" b="1" dirty="0" smtClean="0">
                <a:solidFill>
                  <a:srgbClr val="FF0000"/>
                </a:solidFill>
              </a:rPr>
              <a:t>Temperature Gradient Mechanism</a:t>
            </a:r>
            <a:endParaRPr lang="ar-IQ" b="1" dirty="0">
              <a:solidFill>
                <a:srgbClr val="FF0000"/>
              </a:solidFill>
            </a:endParaRPr>
          </a:p>
        </p:txBody>
      </p:sp>
      <p:pic>
        <p:nvPicPr>
          <p:cNvPr id="5" name="Picture 4" descr="https://www.liverpool.ac.uk/~me0u5040/tgm5.jpg"/>
          <p:cNvPicPr/>
          <p:nvPr/>
        </p:nvPicPr>
        <p:blipFill>
          <a:blip r:embed="rId2">
            <a:extLst>
              <a:ext uri="{28A0092B-C50C-407E-A947-70E740481C1C}">
                <a14:useLocalDpi xmlns:a14="http://schemas.microsoft.com/office/drawing/2010/main" val="0"/>
              </a:ext>
            </a:extLst>
          </a:blip>
          <a:srcRect/>
          <a:stretch>
            <a:fillRect/>
          </a:stretch>
        </p:blipFill>
        <p:spPr bwMode="auto">
          <a:xfrm>
            <a:off x="5410200" y="5057775"/>
            <a:ext cx="3429000" cy="1800225"/>
          </a:xfrm>
          <a:prstGeom prst="rect">
            <a:avLst/>
          </a:prstGeom>
          <a:noFill/>
          <a:ln>
            <a:noFill/>
          </a:ln>
        </p:spPr>
      </p:pic>
    </p:spTree>
    <p:extLst>
      <p:ext uri="{BB962C8B-B14F-4D97-AF65-F5344CB8AC3E}">
        <p14:creationId xmlns:p14="http://schemas.microsoft.com/office/powerpoint/2010/main" val="1675121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229600" cy="6583362"/>
          </a:xfrm>
        </p:spPr>
        <p:txBody>
          <a:bodyPr>
            <a:normAutofit/>
          </a:bodyPr>
          <a:lstStyle/>
          <a:p>
            <a:r>
              <a:rPr lang="en-US" dirty="0" smtClean="0"/>
              <a:t/>
            </a:r>
            <a:br>
              <a:rPr lang="en-US" dirty="0" smtClean="0"/>
            </a:br>
            <a:endParaRPr lang="ar-IQ" dirty="0"/>
          </a:p>
        </p:txBody>
      </p:sp>
      <p:sp>
        <p:nvSpPr>
          <p:cNvPr id="7" name="Content Placeholder 6"/>
          <p:cNvSpPr>
            <a:spLocks noGrp="1"/>
          </p:cNvSpPr>
          <p:nvPr>
            <p:ph idx="1"/>
          </p:nvPr>
        </p:nvSpPr>
        <p:spPr>
          <a:xfrm>
            <a:off x="76200" y="685800"/>
            <a:ext cx="8915400" cy="5440363"/>
          </a:xfrm>
        </p:spPr>
        <p:txBody>
          <a:bodyPr>
            <a:normAutofit/>
          </a:bodyPr>
          <a:lstStyle/>
          <a:p>
            <a:pPr algn="l" rtl="0">
              <a:buNone/>
            </a:pPr>
            <a:r>
              <a:rPr lang="en-US" dirty="0" smtClean="0">
                <a:solidFill>
                  <a:srgbClr val="00B0F0"/>
                </a:solidFill>
              </a:rPr>
              <a:t>-With increasing ratio of plastic to elastic strain, the amount of final bend angle that results increases.</a:t>
            </a:r>
          </a:p>
          <a:p>
            <a:pPr algn="l" rtl="0">
              <a:buNone/>
            </a:pPr>
            <a:r>
              <a:rPr lang="en-US" dirty="0">
                <a:solidFill>
                  <a:srgbClr val="00B0F0"/>
                </a:solidFill>
              </a:rPr>
              <a:t>-</a:t>
            </a:r>
            <a:r>
              <a:rPr lang="en-US" dirty="0" smtClean="0">
                <a:solidFill>
                  <a:srgbClr val="00B0F0"/>
                </a:solidFill>
              </a:rPr>
              <a:t>On cooling, the heated surface layer contracts more than the lower layers ,which are not heated as much as the surface layers, resulting in bending of the sheet toward the heat source (Fig.1.c). </a:t>
            </a:r>
          </a:p>
        </p:txBody>
      </p:sp>
      <p:sp>
        <p:nvSpPr>
          <p:cNvPr id="4" name="Title 1"/>
          <p:cNvSpPr txBox="1">
            <a:spLocks/>
          </p:cNvSpPr>
          <p:nvPr/>
        </p:nvSpPr>
        <p:spPr>
          <a:xfrm>
            <a:off x="228600" y="29029"/>
            <a:ext cx="8229600" cy="563562"/>
          </a:xfrm>
          <a:prstGeom prst="rect">
            <a:avLst/>
          </a:prstGeom>
        </p:spPr>
        <p:txBody>
          <a:bodyPr vert="horz" lIns="91440" tIns="45720" rIns="91440" bIns="45720" rtlCol="1" anchor="ctr">
            <a:normAutofit fontScale="82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rPr>
              <a:t>Temperature Gradient Mechanism</a:t>
            </a:r>
            <a:endParaRPr lang="ar-IQ" b="1" dirty="0">
              <a:solidFill>
                <a:srgbClr val="FF0000"/>
              </a:solidFill>
            </a:endParaRPr>
          </a:p>
        </p:txBody>
      </p:sp>
      <p:pic>
        <p:nvPicPr>
          <p:cNvPr id="5" name="Picture 2"/>
          <p:cNvPicPr>
            <a:picLocks noChangeAspect="1" noChangeArrowheads="1"/>
          </p:cNvPicPr>
          <p:nvPr/>
        </p:nvPicPr>
        <p:blipFill rotWithShape="1">
          <a:blip r:embed="rId2"/>
          <a:srcRect l="7291" t="5712" r="4955"/>
          <a:stretch/>
        </p:blipFill>
        <p:spPr bwMode="auto">
          <a:xfrm>
            <a:off x="3276600" y="4557712"/>
            <a:ext cx="5715000" cy="2253343"/>
          </a:xfrm>
          <a:prstGeom prst="rect">
            <a:avLst/>
          </a:prstGeom>
          <a:noFill/>
          <a:ln w="9525">
            <a:noFill/>
            <a:miter lim="800000"/>
            <a:headEnd/>
            <a:tailEnd/>
          </a:ln>
          <a:effectLst/>
        </p:spPr>
      </p:pic>
      <p:pic>
        <p:nvPicPr>
          <p:cNvPr id="6" name="Picture 5" descr="https://www.liverpool.ac.uk/~me0u5040/tgm5.jpg"/>
          <p:cNvPicPr/>
          <p:nvPr/>
        </p:nvPicPr>
        <p:blipFill>
          <a:blip r:embed="rId3">
            <a:extLst>
              <a:ext uri="{28A0092B-C50C-407E-A947-70E740481C1C}">
                <a14:useLocalDpi xmlns:a14="http://schemas.microsoft.com/office/drawing/2010/main" val="0"/>
              </a:ext>
            </a:extLst>
          </a:blip>
          <a:srcRect/>
          <a:stretch>
            <a:fillRect/>
          </a:stretch>
        </p:blipFill>
        <p:spPr bwMode="auto">
          <a:xfrm>
            <a:off x="7257" y="3866015"/>
            <a:ext cx="3429000" cy="1800225"/>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867400"/>
            <a:ext cx="8077200" cy="990600"/>
          </a:xfrm>
        </p:spPr>
        <p:txBody>
          <a:bodyPr/>
          <a:lstStyle/>
          <a:p>
            <a:r>
              <a:rPr lang="en-US" dirty="0" smtClean="0"/>
              <a:t>Fig 2</a:t>
            </a:r>
            <a:endParaRPr lang="ar-IQ" dirty="0"/>
          </a:p>
        </p:txBody>
      </p:sp>
      <p:pic>
        <p:nvPicPr>
          <p:cNvPr id="4098" name="Picture 2"/>
          <p:cNvPicPr>
            <a:picLocks noGrp="1" noChangeAspect="1" noChangeArrowheads="1"/>
          </p:cNvPicPr>
          <p:nvPr>
            <p:ph idx="1"/>
          </p:nvPr>
        </p:nvPicPr>
        <p:blipFill>
          <a:blip r:embed="rId2"/>
          <a:srcRect/>
          <a:stretch>
            <a:fillRect/>
          </a:stretch>
        </p:blipFill>
        <p:spPr bwMode="auto">
          <a:xfrm>
            <a:off x="533400" y="1447800"/>
            <a:ext cx="7736689" cy="4419600"/>
          </a:xfrm>
          <a:prstGeom prst="rect">
            <a:avLst/>
          </a:prstGeom>
          <a:noFill/>
          <a:ln w="9525">
            <a:noFill/>
            <a:miter lim="800000"/>
            <a:headEnd/>
            <a:tailEnd/>
          </a:ln>
          <a:effectLst/>
        </p:spPr>
      </p:pic>
      <p:sp>
        <p:nvSpPr>
          <p:cNvPr id="4" name="Title 1"/>
          <p:cNvSpPr txBox="1">
            <a:spLocks/>
          </p:cNvSpPr>
          <p:nvPr/>
        </p:nvSpPr>
        <p:spPr>
          <a:xfrm>
            <a:off x="130627" y="76200"/>
            <a:ext cx="9013371" cy="762000"/>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sz="4800" b="1" dirty="0" smtClean="0">
                <a:solidFill>
                  <a:srgbClr val="FF0000"/>
                </a:solidFill>
              </a:rPr>
              <a:t>Temperature Gradient Mechanism</a:t>
            </a:r>
            <a:endParaRPr lang="ar-IQ" sz="4800" b="1"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715962"/>
          </a:xfrm>
        </p:spPr>
        <p:txBody>
          <a:bodyPr>
            <a:noAutofit/>
          </a:bodyPr>
          <a:lstStyle/>
          <a:p>
            <a:r>
              <a:rPr lang="en-US" sz="4800" b="1" dirty="0" smtClean="0">
                <a:solidFill>
                  <a:srgbClr val="FF0000"/>
                </a:solidFill>
              </a:rPr>
              <a:t>Buckling mechanism</a:t>
            </a:r>
            <a:endParaRPr lang="ar-IQ" sz="4800" b="1" dirty="0">
              <a:solidFill>
                <a:srgbClr val="FF0000"/>
              </a:solidFill>
            </a:endParaRPr>
          </a:p>
        </p:txBody>
      </p:sp>
      <p:sp>
        <p:nvSpPr>
          <p:cNvPr id="3" name="Content Placeholder 2"/>
          <p:cNvSpPr>
            <a:spLocks noGrp="1"/>
          </p:cNvSpPr>
          <p:nvPr>
            <p:ph idx="1"/>
          </p:nvPr>
        </p:nvSpPr>
        <p:spPr>
          <a:xfrm>
            <a:off x="0" y="685800"/>
            <a:ext cx="9144000" cy="6019800"/>
          </a:xfrm>
        </p:spPr>
        <p:txBody>
          <a:bodyPr>
            <a:normAutofit lnSpcReduction="10000"/>
          </a:bodyPr>
          <a:lstStyle/>
          <a:p>
            <a:pPr algn="l" rtl="0">
              <a:buNone/>
            </a:pPr>
            <a:r>
              <a:rPr lang="en-US" dirty="0">
                <a:solidFill>
                  <a:srgbClr val="00B0F0"/>
                </a:solidFill>
              </a:rPr>
              <a:t>-</a:t>
            </a:r>
            <a:r>
              <a:rPr lang="en-US" dirty="0" smtClean="0">
                <a:solidFill>
                  <a:srgbClr val="00B0F0"/>
                </a:solidFill>
              </a:rPr>
              <a:t>The buckling mechanism occurs in relatively thin sheets where the ratio of the diameter of the heated area to the sheet thickness is relatively high, of the order of 10.</a:t>
            </a:r>
          </a:p>
          <a:p>
            <a:pPr algn="l" rtl="0">
              <a:buNone/>
            </a:pPr>
            <a:endParaRPr lang="en-US" dirty="0" smtClean="0">
              <a:solidFill>
                <a:srgbClr val="00B0F0"/>
              </a:solidFill>
            </a:endParaRPr>
          </a:p>
          <a:p>
            <a:pPr algn="l" rtl="0">
              <a:buNone/>
            </a:pPr>
            <a:r>
              <a:rPr lang="en-US" dirty="0">
                <a:solidFill>
                  <a:srgbClr val="00B0F0"/>
                </a:solidFill>
              </a:rPr>
              <a:t>-</a:t>
            </a:r>
            <a:r>
              <a:rPr lang="en-US" dirty="0" smtClean="0">
                <a:solidFill>
                  <a:srgbClr val="00B0F0"/>
                </a:solidFill>
              </a:rPr>
              <a:t>The temperature gradient that arises in the thickness direction is then relatively small, so the material is heated almost uniformly through its thickness.</a:t>
            </a:r>
          </a:p>
          <a:p>
            <a:pPr algn="l" rtl="0">
              <a:buNone/>
            </a:pPr>
            <a:r>
              <a:rPr lang="en-US" dirty="0" smtClean="0">
                <a:solidFill>
                  <a:srgbClr val="00B0F0"/>
                </a:solidFill>
              </a:rPr>
              <a:t> </a:t>
            </a:r>
            <a:endParaRPr lang="en-US" dirty="0">
              <a:solidFill>
                <a:srgbClr val="00B0F0"/>
              </a:solidFill>
            </a:endParaRPr>
          </a:p>
          <a:p>
            <a:pPr algn="l" rtl="0">
              <a:buNone/>
            </a:pPr>
            <a:r>
              <a:rPr lang="en-US" dirty="0" smtClean="0">
                <a:solidFill>
                  <a:srgbClr val="00B0F0"/>
                </a:solidFill>
              </a:rPr>
              <a:t>-The heated region tends to expand. However, this expansion is hindered by the unheated surrounding  material. </a:t>
            </a:r>
            <a:endParaRPr lang="ar-IQ" dirty="0">
              <a:solidFill>
                <a:srgbClr val="00B0F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86" y="533400"/>
            <a:ext cx="9296400" cy="9633406"/>
          </a:xfrm>
          <a:prstGeom prst="rect">
            <a:avLst/>
          </a:prstGeom>
        </p:spPr>
        <p:txBody>
          <a:bodyPr wrap="square">
            <a:spAutoFit/>
          </a:bodyPr>
          <a:lstStyle/>
          <a:p>
            <a:pPr algn="l" rtl="0">
              <a:buNone/>
            </a:pPr>
            <a:r>
              <a:rPr lang="en-US" sz="2400" dirty="0" smtClean="0">
                <a:solidFill>
                  <a:srgbClr val="00B0F0"/>
                </a:solidFill>
              </a:rPr>
              <a:t>-The </a:t>
            </a:r>
            <a:r>
              <a:rPr lang="en-US" sz="2400" dirty="0">
                <a:solidFill>
                  <a:srgbClr val="00B0F0"/>
                </a:solidFill>
              </a:rPr>
              <a:t>restraint results in thermal compressive  stresses being developed in the sheet, which for very thin sheets may lead to buckling when a critical stress value is reached (Fig. </a:t>
            </a:r>
            <a:r>
              <a:rPr lang="en-US" sz="2400" dirty="0" smtClean="0">
                <a:solidFill>
                  <a:srgbClr val="00B0F0"/>
                </a:solidFill>
              </a:rPr>
              <a:t>below).</a:t>
            </a:r>
          </a:p>
          <a:p>
            <a:pPr algn="l" rtl="0">
              <a:buNone/>
            </a:pPr>
            <a:r>
              <a:rPr lang="en-US" sz="2400" dirty="0" smtClean="0">
                <a:solidFill>
                  <a:srgbClr val="00B0F0"/>
                </a:solidFill>
              </a:rPr>
              <a:t> </a:t>
            </a:r>
            <a:endParaRPr lang="en-US" sz="2400" dirty="0">
              <a:solidFill>
                <a:srgbClr val="00B0F0"/>
              </a:solidFill>
            </a:endParaRPr>
          </a:p>
          <a:p>
            <a:pPr algn="l" rtl="0">
              <a:buNone/>
            </a:pPr>
            <a:r>
              <a:rPr lang="en-US" sz="2400" dirty="0" smtClean="0">
                <a:solidFill>
                  <a:srgbClr val="00B0F0"/>
                </a:solidFill>
              </a:rPr>
              <a:t>-Buckling </a:t>
            </a:r>
            <a:r>
              <a:rPr lang="en-US" sz="2400" dirty="0">
                <a:solidFill>
                  <a:srgbClr val="00B0F0"/>
                </a:solidFill>
              </a:rPr>
              <a:t>is more likely to occur </a:t>
            </a:r>
            <a:r>
              <a:rPr lang="en-US" sz="2400" dirty="0" smtClean="0">
                <a:solidFill>
                  <a:srgbClr val="00B0F0"/>
                </a:solidFill>
              </a:rPr>
              <a:t>when</a:t>
            </a:r>
          </a:p>
          <a:p>
            <a:pPr algn="l" rtl="0">
              <a:buNone/>
            </a:pPr>
            <a:r>
              <a:rPr lang="en-US" sz="2400" dirty="0" smtClean="0">
                <a:solidFill>
                  <a:srgbClr val="00B0F0"/>
                </a:solidFill>
              </a:rPr>
              <a:t> </a:t>
            </a:r>
            <a:r>
              <a:rPr lang="en-US" sz="2400" dirty="0">
                <a:solidFill>
                  <a:srgbClr val="00B0F0"/>
                </a:solidFill>
              </a:rPr>
              <a:t>the sheet is relatively thin</a:t>
            </a:r>
            <a:r>
              <a:rPr lang="en-US" sz="2400" dirty="0" smtClean="0">
                <a:solidFill>
                  <a:srgbClr val="00B0F0"/>
                </a:solidFill>
              </a:rPr>
              <a:t>. Otherwise</a:t>
            </a:r>
            <a:r>
              <a:rPr lang="en-US" sz="2400" dirty="0" smtClean="0"/>
              <a:t> </a:t>
            </a:r>
          </a:p>
          <a:p>
            <a:pPr algn="l" rtl="0">
              <a:buNone/>
            </a:pPr>
            <a:r>
              <a:rPr lang="en-US" sz="2400" dirty="0" smtClean="0">
                <a:solidFill>
                  <a:srgbClr val="00B0F0"/>
                </a:solidFill>
              </a:rPr>
              <a:t>the </a:t>
            </a:r>
            <a:r>
              <a:rPr lang="en-US" sz="2400" dirty="0">
                <a:solidFill>
                  <a:srgbClr val="00B0F0"/>
                </a:solidFill>
              </a:rPr>
              <a:t>critical load for buckling will </a:t>
            </a:r>
            <a:endParaRPr lang="en-US" sz="2400" dirty="0" smtClean="0">
              <a:solidFill>
                <a:srgbClr val="00B0F0"/>
              </a:solidFill>
            </a:endParaRPr>
          </a:p>
          <a:p>
            <a:pPr algn="l" rtl="0">
              <a:buNone/>
            </a:pPr>
            <a:r>
              <a:rPr lang="en-US" sz="2400" dirty="0" smtClean="0">
                <a:solidFill>
                  <a:srgbClr val="00B0F0"/>
                </a:solidFill>
              </a:rPr>
              <a:t>not </a:t>
            </a:r>
            <a:r>
              <a:rPr lang="en-US" sz="2400" dirty="0">
                <a:solidFill>
                  <a:srgbClr val="00B0F0"/>
                </a:solidFill>
              </a:rPr>
              <a:t>be reached</a:t>
            </a:r>
            <a:r>
              <a:rPr lang="en-US" sz="2400" dirty="0" smtClean="0">
                <a:solidFill>
                  <a:srgbClr val="00B0F0"/>
                </a:solidFill>
              </a:rPr>
              <a:t>.</a:t>
            </a:r>
          </a:p>
          <a:p>
            <a:pPr algn="l" rtl="0">
              <a:buNone/>
            </a:pPr>
            <a:endParaRPr lang="en-US" sz="2400" dirty="0" smtClean="0">
              <a:solidFill>
                <a:srgbClr val="00B0F0"/>
              </a:solidFill>
            </a:endParaRPr>
          </a:p>
          <a:p>
            <a:pPr algn="l">
              <a:buNone/>
            </a:pPr>
            <a:r>
              <a:rPr lang="en-US" sz="2400" dirty="0">
                <a:solidFill>
                  <a:srgbClr val="00B0F0"/>
                </a:solidFill>
              </a:rPr>
              <a:t>-The direction of the bending that </a:t>
            </a:r>
            <a:endParaRPr lang="en-US" sz="2400" dirty="0" smtClean="0">
              <a:solidFill>
                <a:srgbClr val="00B0F0"/>
              </a:solidFill>
            </a:endParaRPr>
          </a:p>
          <a:p>
            <a:pPr algn="l">
              <a:buNone/>
            </a:pPr>
            <a:r>
              <a:rPr lang="en-US" sz="2400" dirty="0" smtClean="0">
                <a:solidFill>
                  <a:srgbClr val="00B0F0"/>
                </a:solidFill>
              </a:rPr>
              <a:t>results </a:t>
            </a:r>
            <a:r>
              <a:rPr lang="en-US" sz="2400" dirty="0">
                <a:solidFill>
                  <a:srgbClr val="00B0F0"/>
                </a:solidFill>
              </a:rPr>
              <a:t>from the buckling mechanism </a:t>
            </a:r>
            <a:endParaRPr lang="en-US" sz="2400" dirty="0" smtClean="0">
              <a:solidFill>
                <a:srgbClr val="00B0F0"/>
              </a:solidFill>
            </a:endParaRPr>
          </a:p>
          <a:p>
            <a:pPr algn="l">
              <a:buNone/>
            </a:pPr>
            <a:r>
              <a:rPr lang="en-US" sz="2400" dirty="0" smtClean="0">
                <a:solidFill>
                  <a:srgbClr val="00B0F0"/>
                </a:solidFill>
              </a:rPr>
              <a:t>is </a:t>
            </a:r>
            <a:r>
              <a:rPr lang="en-US" sz="2400" dirty="0">
                <a:solidFill>
                  <a:srgbClr val="00B0F0"/>
                </a:solidFill>
              </a:rPr>
              <a:t>unpredictable. It could be either toward </a:t>
            </a:r>
            <a:endParaRPr lang="en-US" sz="2400" dirty="0" smtClean="0">
              <a:solidFill>
                <a:srgbClr val="00B0F0"/>
              </a:solidFill>
            </a:endParaRPr>
          </a:p>
          <a:p>
            <a:pPr algn="l">
              <a:buNone/>
            </a:pPr>
            <a:r>
              <a:rPr lang="en-US" sz="2400" dirty="0" smtClean="0">
                <a:solidFill>
                  <a:srgbClr val="00B0F0"/>
                </a:solidFill>
              </a:rPr>
              <a:t>or </a:t>
            </a:r>
            <a:r>
              <a:rPr lang="en-US" sz="2400" dirty="0">
                <a:solidFill>
                  <a:srgbClr val="00B0F0"/>
                </a:solidFill>
              </a:rPr>
              <a:t>away from the heat source. </a:t>
            </a:r>
            <a:endParaRPr lang="en-US" sz="2400" dirty="0" smtClean="0">
              <a:solidFill>
                <a:srgbClr val="00B0F0"/>
              </a:solidFill>
            </a:endParaRPr>
          </a:p>
          <a:p>
            <a:pPr algn="l">
              <a:buNone/>
            </a:pPr>
            <a:endParaRPr lang="en-US" sz="2400" dirty="0">
              <a:solidFill>
                <a:srgbClr val="00B0F0"/>
              </a:solidFill>
            </a:endParaRPr>
          </a:p>
          <a:p>
            <a:pPr algn="l">
              <a:buNone/>
            </a:pPr>
            <a:r>
              <a:rPr lang="en-US" sz="2400" dirty="0">
                <a:solidFill>
                  <a:srgbClr val="00B0F0"/>
                </a:solidFill>
              </a:rPr>
              <a:t>-This is because it is influenced by a </a:t>
            </a:r>
            <a:r>
              <a:rPr lang="en-US" sz="2400" dirty="0" smtClean="0">
                <a:solidFill>
                  <a:srgbClr val="00B0F0"/>
                </a:solidFill>
              </a:rPr>
              <a:t>number of </a:t>
            </a:r>
            <a:r>
              <a:rPr lang="en-US" sz="2400" dirty="0">
                <a:solidFill>
                  <a:srgbClr val="00B0F0"/>
                </a:solidFill>
              </a:rPr>
              <a:t>factors such as the boundary conditions, the </a:t>
            </a:r>
            <a:r>
              <a:rPr lang="en-US" sz="2400" dirty="0" err="1">
                <a:solidFill>
                  <a:srgbClr val="00B0F0"/>
                </a:solidFill>
              </a:rPr>
              <a:t>precurvature</a:t>
            </a:r>
            <a:r>
              <a:rPr lang="en-US" sz="2400" dirty="0">
                <a:solidFill>
                  <a:srgbClr val="00B0F0"/>
                </a:solidFill>
              </a:rPr>
              <a:t> (or </a:t>
            </a:r>
            <a:r>
              <a:rPr lang="en-US" sz="2400" dirty="0" err="1">
                <a:solidFill>
                  <a:srgbClr val="00B0F0"/>
                </a:solidFill>
              </a:rPr>
              <a:t>prebending</a:t>
            </a:r>
            <a:r>
              <a:rPr lang="en-US" sz="2400" dirty="0">
                <a:solidFill>
                  <a:srgbClr val="00B0F0"/>
                </a:solidFill>
              </a:rPr>
              <a:t>) of the sheet, residual stresses, and external forces</a:t>
            </a:r>
            <a:r>
              <a:rPr lang="en-US" sz="2400" dirty="0"/>
              <a:t>.</a:t>
            </a:r>
            <a:endParaRPr lang="ar-IQ" sz="2400" dirty="0"/>
          </a:p>
          <a:p>
            <a:pPr algn="l" rtl="0">
              <a:buNone/>
            </a:pPr>
            <a:endParaRPr lang="en-US" sz="2800" dirty="0">
              <a:solidFill>
                <a:srgbClr val="00B0F0"/>
              </a:solidFill>
            </a:endParaRPr>
          </a:p>
          <a:p>
            <a:pPr algn="l" rtl="0">
              <a:buNone/>
            </a:pPr>
            <a:endParaRPr lang="en-US" sz="2800" dirty="0" smtClean="0">
              <a:solidFill>
                <a:srgbClr val="00B0F0"/>
              </a:solidFill>
            </a:endParaRPr>
          </a:p>
          <a:p>
            <a:pPr algn="l" rtl="0">
              <a:buNone/>
            </a:pPr>
            <a:endParaRPr lang="en-US" sz="2800" dirty="0" smtClean="0">
              <a:solidFill>
                <a:srgbClr val="00B0F0"/>
              </a:solidFill>
            </a:endParaRPr>
          </a:p>
          <a:p>
            <a:pPr algn="l" rtl="0">
              <a:buNone/>
            </a:pPr>
            <a:endParaRPr lang="en-US" sz="3200" dirty="0">
              <a:solidFill>
                <a:srgbClr val="00B0F0"/>
              </a:solidFill>
            </a:endParaRPr>
          </a:p>
          <a:p>
            <a:pPr algn="l" rtl="0">
              <a:buNone/>
            </a:pPr>
            <a:endParaRPr lang="en-US" sz="3200" dirty="0" smtClean="0">
              <a:solidFill>
                <a:srgbClr val="00B0F0"/>
              </a:solidFill>
            </a:endParaRPr>
          </a:p>
          <a:p>
            <a:pPr algn="l" rtl="0">
              <a:buNone/>
            </a:pPr>
            <a:endParaRPr lang="en-US" sz="3200" dirty="0">
              <a:solidFill>
                <a:srgbClr val="00B0F0"/>
              </a:solidFill>
            </a:endParaRPr>
          </a:p>
          <a:p>
            <a:pPr algn="l" rtl="0">
              <a:buNone/>
            </a:pPr>
            <a:endParaRPr lang="ar-IQ" sz="3200" dirty="0">
              <a:solidFill>
                <a:srgbClr val="00B0F0"/>
              </a:solidFill>
            </a:endParaRPr>
          </a:p>
        </p:txBody>
      </p:sp>
      <p:sp>
        <p:nvSpPr>
          <p:cNvPr id="6" name="Title 1"/>
          <p:cNvSpPr>
            <a:spLocks noGrp="1"/>
          </p:cNvSpPr>
          <p:nvPr>
            <p:ph type="title"/>
          </p:nvPr>
        </p:nvSpPr>
        <p:spPr>
          <a:xfrm>
            <a:off x="228600" y="-228600"/>
            <a:ext cx="8229600" cy="990600"/>
          </a:xfrm>
        </p:spPr>
        <p:txBody>
          <a:bodyPr>
            <a:noAutofit/>
          </a:bodyPr>
          <a:lstStyle/>
          <a:p>
            <a:r>
              <a:rPr lang="en-US" sz="4800" b="1" dirty="0" smtClean="0">
                <a:solidFill>
                  <a:srgbClr val="FF0000"/>
                </a:solidFill>
              </a:rPr>
              <a:t>Buckling mechanism</a:t>
            </a:r>
            <a:endParaRPr lang="ar-IQ" sz="4800" b="1" dirty="0">
              <a:solidFill>
                <a:srgbClr val="FF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3400" y="1371600"/>
            <a:ext cx="3378200" cy="4314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762000"/>
          </a:xfrm>
        </p:spPr>
        <p:txBody>
          <a:bodyPr/>
          <a:lstStyle/>
          <a:p>
            <a:pPr rtl="0"/>
            <a:r>
              <a:rPr lang="en-US" b="1" dirty="0" smtClean="0">
                <a:solidFill>
                  <a:srgbClr val="FF0000"/>
                </a:solidFill>
              </a:rPr>
              <a:t>The Upsetting Mechanism</a:t>
            </a:r>
            <a:endParaRPr lang="ar-IQ" b="1" dirty="0">
              <a:solidFill>
                <a:srgbClr val="FF0000"/>
              </a:solidFill>
            </a:endParaRPr>
          </a:p>
        </p:txBody>
      </p:sp>
      <p:sp>
        <p:nvSpPr>
          <p:cNvPr id="3" name="Content Placeholder 2"/>
          <p:cNvSpPr>
            <a:spLocks noGrp="1"/>
          </p:cNvSpPr>
          <p:nvPr>
            <p:ph idx="1"/>
          </p:nvPr>
        </p:nvSpPr>
        <p:spPr>
          <a:xfrm>
            <a:off x="0" y="762000"/>
            <a:ext cx="9144000" cy="5364163"/>
          </a:xfrm>
        </p:spPr>
        <p:txBody>
          <a:bodyPr>
            <a:normAutofit/>
          </a:bodyPr>
          <a:lstStyle/>
          <a:p>
            <a:pPr algn="l" rtl="0">
              <a:buNone/>
            </a:pPr>
            <a:r>
              <a:rPr lang="en-US" dirty="0" smtClean="0">
                <a:solidFill>
                  <a:srgbClr val="00B0F0"/>
                </a:solidFill>
              </a:rPr>
              <a:t>-</a:t>
            </a:r>
            <a:r>
              <a:rPr lang="en-US" sz="2800" dirty="0" smtClean="0">
                <a:solidFill>
                  <a:srgbClr val="00B0F0"/>
                </a:solidFill>
              </a:rPr>
              <a:t>The upsetting mechanism evolves when uniform heating of a localized zone is achieved through the thickness of the sheet (Fig. a and b) </a:t>
            </a:r>
          </a:p>
          <a:p>
            <a:pPr algn="l" rtl="0">
              <a:buNone/>
            </a:pPr>
            <a:endParaRPr lang="en-US" sz="2800" dirty="0">
              <a:solidFill>
                <a:srgbClr val="00B0F0"/>
              </a:solidFill>
            </a:endParaRPr>
          </a:p>
          <a:p>
            <a:pPr algn="l" rtl="0">
              <a:buNone/>
            </a:pPr>
            <a:r>
              <a:rPr lang="en-US" sz="2800" dirty="0" smtClean="0">
                <a:solidFill>
                  <a:srgbClr val="00B0F0"/>
                </a:solidFill>
              </a:rPr>
              <a:t>-Thus, the process parameters may </a:t>
            </a:r>
          </a:p>
          <a:p>
            <a:pPr algn="l" rtl="0">
              <a:buNone/>
            </a:pPr>
            <a:r>
              <a:rPr lang="en-US" sz="2800" dirty="0" smtClean="0">
                <a:solidFill>
                  <a:srgbClr val="00B0F0"/>
                </a:solidFill>
              </a:rPr>
              <a:t>be similar to those of the </a:t>
            </a:r>
          </a:p>
          <a:p>
            <a:pPr algn="l" rtl="0">
              <a:buNone/>
            </a:pPr>
            <a:r>
              <a:rPr lang="en-US" sz="2800" dirty="0" smtClean="0">
                <a:solidFill>
                  <a:srgbClr val="00B0F0"/>
                </a:solidFill>
              </a:rPr>
              <a:t>buckling mechanism, except </a:t>
            </a:r>
          </a:p>
          <a:p>
            <a:pPr algn="l" rtl="0">
              <a:buNone/>
            </a:pPr>
            <a:r>
              <a:rPr lang="en-US" sz="2800" dirty="0" smtClean="0">
                <a:solidFill>
                  <a:srgbClr val="00B0F0"/>
                </a:solidFill>
              </a:rPr>
              <a:t>for the diameter of the heat </a:t>
            </a:r>
          </a:p>
          <a:p>
            <a:pPr algn="l" rtl="0">
              <a:buNone/>
            </a:pPr>
            <a:r>
              <a:rPr lang="en-US" sz="2800" dirty="0" smtClean="0">
                <a:solidFill>
                  <a:srgbClr val="00B0F0"/>
                </a:solidFill>
              </a:rPr>
              <a:t>source area that is relatively</a:t>
            </a:r>
          </a:p>
          <a:p>
            <a:pPr algn="l" rtl="0">
              <a:buNone/>
            </a:pPr>
            <a:r>
              <a:rPr lang="en-US" sz="2800" dirty="0" smtClean="0">
                <a:solidFill>
                  <a:srgbClr val="00B0F0"/>
                </a:solidFill>
              </a:rPr>
              <a:t> small</a:t>
            </a:r>
            <a:r>
              <a:rPr lang="en-US" dirty="0" smtClean="0">
                <a:solidFill>
                  <a:srgbClr val="00B0F0"/>
                </a:solidFill>
              </a:rPr>
              <a:t>.</a:t>
            </a:r>
            <a:endParaRPr lang="ar-IQ" dirty="0">
              <a:solidFill>
                <a:srgbClr val="00B0F0"/>
              </a:solidFill>
            </a:endParaRPr>
          </a:p>
        </p:txBody>
      </p:sp>
      <p:pic>
        <p:nvPicPr>
          <p:cNvPr id="4" name="Picture 2"/>
          <p:cNvPicPr>
            <a:picLocks noChangeAspect="1" noChangeArrowheads="1"/>
          </p:cNvPicPr>
          <p:nvPr/>
        </p:nvPicPr>
        <p:blipFill rotWithShape="1">
          <a:blip r:embed="rId2"/>
          <a:srcRect l="8823" t="-70" r="25911" b="70"/>
          <a:stretch/>
        </p:blipFill>
        <p:spPr bwMode="auto">
          <a:xfrm>
            <a:off x="5406571" y="1683657"/>
            <a:ext cx="3381829" cy="48804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991600" cy="6172200"/>
          </a:xfrm>
        </p:spPr>
        <p:txBody>
          <a:bodyPr>
            <a:normAutofit/>
          </a:bodyPr>
          <a:lstStyle/>
          <a:p>
            <a:pPr algn="l" rtl="0">
              <a:buNone/>
            </a:pPr>
            <a:r>
              <a:rPr lang="en-US" dirty="0" smtClean="0"/>
              <a:t>-As a result of the near homogeneous heating of the sheet in the localized zone, and prevention of thermal expansion by the surrounding material, the sheet is subjected to near uniform compressive strain through its thickness (</a:t>
            </a:r>
            <a:r>
              <a:rPr lang="en-US" dirty="0" err="1" smtClean="0"/>
              <a:t>Fig.c</a:t>
            </a:r>
            <a:r>
              <a:rPr lang="en-US" dirty="0" smtClean="0"/>
              <a:t>).</a:t>
            </a:r>
          </a:p>
          <a:p>
            <a:pPr algn="l" rtl="0">
              <a:buNone/>
            </a:pPr>
            <a:endParaRPr lang="en-US" dirty="0"/>
          </a:p>
          <a:p>
            <a:pPr algn="l" rtl="0">
              <a:buNone/>
            </a:pPr>
            <a:endParaRPr lang="en-US" dirty="0" smtClean="0"/>
          </a:p>
          <a:p>
            <a:pPr marL="0" indent="0" algn="l" rtl="0">
              <a:buNone/>
            </a:pPr>
            <a:r>
              <a:rPr lang="en-US" dirty="0" smtClean="0"/>
              <a:t>-During cooling, the heated region</a:t>
            </a:r>
          </a:p>
          <a:p>
            <a:pPr marL="0" indent="0" algn="l" rtl="0">
              <a:buNone/>
            </a:pPr>
            <a:r>
              <a:rPr lang="en-US" dirty="0" smtClean="0"/>
              <a:t> contracts, resulting in corresponding </a:t>
            </a:r>
          </a:p>
          <a:p>
            <a:pPr marL="0" indent="0" algn="l" rtl="0">
              <a:buNone/>
            </a:pPr>
            <a:r>
              <a:rPr lang="en-US" dirty="0" smtClean="0"/>
              <a:t>deformation of the sheet.  </a:t>
            </a:r>
          </a:p>
        </p:txBody>
      </p:sp>
      <p:sp>
        <p:nvSpPr>
          <p:cNvPr id="4" name="Title 1"/>
          <p:cNvSpPr>
            <a:spLocks noGrp="1"/>
          </p:cNvSpPr>
          <p:nvPr>
            <p:ph type="title"/>
          </p:nvPr>
        </p:nvSpPr>
        <p:spPr>
          <a:xfrm>
            <a:off x="304800" y="0"/>
            <a:ext cx="8229600" cy="762000"/>
          </a:xfrm>
        </p:spPr>
        <p:txBody>
          <a:bodyPr/>
          <a:lstStyle/>
          <a:p>
            <a:pPr rtl="0"/>
            <a:r>
              <a:rPr lang="en-US" b="1" dirty="0" smtClean="0">
                <a:solidFill>
                  <a:srgbClr val="FF0000"/>
                </a:solidFill>
              </a:rPr>
              <a:t>The Upsetting Mechanism</a:t>
            </a:r>
            <a:endParaRPr lang="ar-IQ" b="1" dirty="0">
              <a:solidFill>
                <a:srgbClr val="FF0000"/>
              </a:solidFill>
            </a:endParaRPr>
          </a:p>
        </p:txBody>
      </p:sp>
      <p:pic>
        <p:nvPicPr>
          <p:cNvPr id="5" name="Picture 2"/>
          <p:cNvPicPr>
            <a:picLocks noChangeAspect="1" noChangeArrowheads="1"/>
          </p:cNvPicPr>
          <p:nvPr/>
        </p:nvPicPr>
        <p:blipFill rotWithShape="1">
          <a:blip r:embed="rId2"/>
          <a:srcRect l="8823" t="-70" r="25911" b="70"/>
          <a:stretch/>
        </p:blipFill>
        <p:spPr bwMode="auto">
          <a:xfrm>
            <a:off x="5867400" y="2209801"/>
            <a:ext cx="3048000" cy="3860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5287963"/>
          </a:xfrm>
        </p:spPr>
        <p:txBody>
          <a:bodyPr/>
          <a:lstStyle/>
          <a:p>
            <a:pPr marL="0" indent="0" algn="l" rtl="0">
              <a:buNone/>
            </a:pPr>
            <a:r>
              <a:rPr lang="en-US" dirty="0"/>
              <a:t>-</a:t>
            </a:r>
            <a:r>
              <a:rPr lang="en-US" dirty="0">
                <a:solidFill>
                  <a:srgbClr val="00B0F0"/>
                </a:solidFill>
              </a:rPr>
              <a:t>This mechanism enables shapes </a:t>
            </a:r>
            <a:r>
              <a:rPr lang="en-US" dirty="0" smtClean="0">
                <a:solidFill>
                  <a:srgbClr val="00B0F0"/>
                </a:solidFill>
              </a:rPr>
              <a:t>that are </a:t>
            </a:r>
            <a:r>
              <a:rPr lang="en-US" dirty="0">
                <a:solidFill>
                  <a:srgbClr val="00B0F0"/>
                </a:solidFill>
              </a:rPr>
              <a:t>similar to deep drawn parts to be produced (Fig. </a:t>
            </a:r>
            <a:r>
              <a:rPr lang="en-US" dirty="0" smtClean="0">
                <a:solidFill>
                  <a:srgbClr val="00B0F0"/>
                </a:solidFill>
              </a:rPr>
              <a:t>below).</a:t>
            </a:r>
            <a:endParaRPr lang="en-US" dirty="0">
              <a:solidFill>
                <a:srgbClr val="00B0F0"/>
              </a:solidFill>
            </a:endParaRPr>
          </a:p>
          <a:p>
            <a:endParaRPr lang="en-US" dirty="0">
              <a:solidFill>
                <a:srgbClr val="00B0F0"/>
              </a:solidFill>
            </a:endParaRPr>
          </a:p>
        </p:txBody>
      </p:sp>
      <p:sp>
        <p:nvSpPr>
          <p:cNvPr id="4" name="Title 1"/>
          <p:cNvSpPr>
            <a:spLocks noGrp="1"/>
          </p:cNvSpPr>
          <p:nvPr>
            <p:ph type="title"/>
          </p:nvPr>
        </p:nvSpPr>
        <p:spPr>
          <a:xfrm>
            <a:off x="228600" y="14514"/>
            <a:ext cx="8229600" cy="823686"/>
          </a:xfrm>
        </p:spPr>
        <p:txBody>
          <a:bodyPr/>
          <a:lstStyle/>
          <a:p>
            <a:pPr rtl="0"/>
            <a:r>
              <a:rPr lang="en-US" b="1" dirty="0" smtClean="0">
                <a:solidFill>
                  <a:srgbClr val="FF0000"/>
                </a:solidFill>
              </a:rPr>
              <a:t>The Upsetting Mechanism</a:t>
            </a:r>
            <a:endParaRPr lang="ar-IQ" b="1" dirty="0">
              <a:solidFill>
                <a:srgbClr val="FF0000"/>
              </a:solidFill>
            </a:endParaRPr>
          </a:p>
        </p:txBody>
      </p:sp>
      <p:pic>
        <p:nvPicPr>
          <p:cNvPr id="5" name="Picture 2"/>
          <p:cNvPicPr>
            <a:picLocks noChangeAspect="1" noChangeArrowheads="1"/>
          </p:cNvPicPr>
          <p:nvPr/>
        </p:nvPicPr>
        <p:blipFill>
          <a:blip r:embed="rId2"/>
          <a:srcRect/>
          <a:stretch>
            <a:fillRect/>
          </a:stretch>
        </p:blipFill>
        <p:spPr bwMode="auto">
          <a:xfrm>
            <a:off x="0" y="2209800"/>
            <a:ext cx="9144000" cy="4114800"/>
          </a:xfrm>
          <a:prstGeom prst="rect">
            <a:avLst/>
          </a:prstGeom>
          <a:noFill/>
          <a:ln w="9525">
            <a:noFill/>
            <a:miter lim="800000"/>
            <a:headEnd/>
            <a:tailEnd/>
          </a:ln>
          <a:effectLst/>
        </p:spPr>
      </p:pic>
    </p:spTree>
    <p:extLst>
      <p:ext uri="{BB962C8B-B14F-4D97-AF65-F5344CB8AC3E}">
        <p14:creationId xmlns:p14="http://schemas.microsoft.com/office/powerpoint/2010/main" val="1848235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143000"/>
          </a:xfrm>
        </p:spPr>
        <p:txBody>
          <a:bodyPr>
            <a:noAutofit/>
          </a:bodyPr>
          <a:lstStyle/>
          <a:p>
            <a:r>
              <a:rPr lang="en-US" sz="7200" b="1" dirty="0">
                <a:solidFill>
                  <a:srgbClr val="FF0000"/>
                </a:solidFill>
              </a:rPr>
              <a:t>Laser Forming </a:t>
            </a:r>
            <a:r>
              <a:rPr lang="en-US" sz="7200" b="1" dirty="0" smtClean="0">
                <a:solidFill>
                  <a:srgbClr val="FF0000"/>
                </a:solidFill>
              </a:rPr>
              <a:t>Videos </a:t>
            </a:r>
            <a:endParaRPr lang="en-US" sz="7200" dirty="0">
              <a:solidFill>
                <a:srgbClr val="FF0000"/>
              </a:solidFill>
            </a:endParaRPr>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www.youtube.com/watch?v=1SBgobop7Wg</a:t>
            </a:r>
            <a:endParaRPr lang="en-US" dirty="0" smtClean="0"/>
          </a:p>
          <a:p>
            <a:endParaRPr lang="en-US" dirty="0"/>
          </a:p>
          <a:p>
            <a:r>
              <a:rPr lang="en-US" dirty="0">
                <a:hlinkClick r:id="rId3"/>
              </a:rPr>
              <a:t>https://www.youtube.com/watch?v=FDZhex_ASQE</a:t>
            </a:r>
            <a:endParaRPr lang="en-US" dirty="0"/>
          </a:p>
        </p:txBody>
      </p:sp>
    </p:spTree>
    <p:extLst>
      <p:ext uri="{BB962C8B-B14F-4D97-AF65-F5344CB8AC3E}">
        <p14:creationId xmlns:p14="http://schemas.microsoft.com/office/powerpoint/2010/main" val="26807741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76086"/>
          </a:xfrm>
        </p:spPr>
        <p:txBody>
          <a:bodyPr>
            <a:noAutofit/>
          </a:bodyPr>
          <a:lstStyle/>
          <a:p>
            <a:pPr rtl="0"/>
            <a:r>
              <a:rPr lang="en-US" sz="5400" b="1" dirty="0" smtClean="0">
                <a:solidFill>
                  <a:srgbClr val="FF0000"/>
                </a:solidFill>
              </a:rPr>
              <a:t>Table : summery of bending mechanisms</a:t>
            </a:r>
            <a:endParaRPr lang="ar-IQ" sz="5400" b="1" dirty="0">
              <a:solidFill>
                <a:srgbClr val="FF0000"/>
              </a:solidFill>
            </a:endParaRPr>
          </a:p>
        </p:txBody>
      </p:sp>
      <p:pic>
        <p:nvPicPr>
          <p:cNvPr id="8196" name="Picture 4"/>
          <p:cNvPicPr>
            <a:picLocks noGrp="1" noChangeAspect="1" noChangeArrowheads="1"/>
          </p:cNvPicPr>
          <p:nvPr>
            <p:ph idx="1"/>
          </p:nvPr>
        </p:nvPicPr>
        <p:blipFill>
          <a:blip r:embed="rId2"/>
          <a:srcRect/>
          <a:stretch>
            <a:fillRect/>
          </a:stretch>
        </p:blipFill>
        <p:spPr bwMode="auto">
          <a:xfrm>
            <a:off x="206829" y="1371600"/>
            <a:ext cx="8915400" cy="5257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b="1" dirty="0" smtClean="0">
                <a:solidFill>
                  <a:srgbClr val="FF0000"/>
                </a:solidFill>
              </a:rPr>
              <a:t>HOM WORK </a:t>
            </a:r>
            <a:endParaRPr lang="en-US" sz="9600" b="1" dirty="0">
              <a:solidFill>
                <a:srgbClr val="FF0000"/>
              </a:solidFill>
            </a:endParaRPr>
          </a:p>
        </p:txBody>
      </p:sp>
      <p:sp>
        <p:nvSpPr>
          <p:cNvPr id="3" name="Content Placeholder 2"/>
          <p:cNvSpPr>
            <a:spLocks noGrp="1"/>
          </p:cNvSpPr>
          <p:nvPr>
            <p:ph idx="1"/>
          </p:nvPr>
        </p:nvSpPr>
        <p:spPr>
          <a:xfrm>
            <a:off x="152400" y="1600200"/>
            <a:ext cx="8991600" cy="4525963"/>
          </a:xfrm>
        </p:spPr>
        <p:txBody>
          <a:bodyPr/>
          <a:lstStyle/>
          <a:p>
            <a:pPr algn="l"/>
            <a:r>
              <a:rPr lang="en-US" b="1" dirty="0" smtClean="0">
                <a:solidFill>
                  <a:srgbClr val="00B0F0"/>
                </a:solidFill>
              </a:rPr>
              <a:t>Explain the relation between  the </a:t>
            </a:r>
            <a:r>
              <a:rPr lang="en-US" b="1" dirty="0">
                <a:solidFill>
                  <a:srgbClr val="00B0F0"/>
                </a:solidFill>
              </a:rPr>
              <a:t>bend angle </a:t>
            </a:r>
            <a:r>
              <a:rPr lang="en-US" b="1" dirty="0" smtClean="0">
                <a:solidFill>
                  <a:srgbClr val="00B0F0"/>
                </a:solidFill>
              </a:rPr>
              <a:t>and sheet </a:t>
            </a:r>
            <a:r>
              <a:rPr lang="en-US" b="1" dirty="0">
                <a:solidFill>
                  <a:srgbClr val="00B0F0"/>
                </a:solidFill>
              </a:rPr>
              <a:t>thickness</a:t>
            </a:r>
            <a:endParaRPr lang="en-US" dirty="0"/>
          </a:p>
        </p:txBody>
      </p:sp>
    </p:spTree>
    <p:extLst>
      <p:ext uri="{BB962C8B-B14F-4D97-AF65-F5344CB8AC3E}">
        <p14:creationId xmlns:p14="http://schemas.microsoft.com/office/powerpoint/2010/main" val="4232934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8991600" cy="6096000"/>
          </a:xfrm>
        </p:spPr>
        <p:txBody>
          <a:bodyPr>
            <a:normAutofit/>
          </a:bodyPr>
          <a:lstStyle/>
          <a:p>
            <a:pPr marL="0" indent="0" algn="l">
              <a:buNone/>
            </a:pPr>
            <a:r>
              <a:rPr lang="en-US" dirty="0" smtClean="0"/>
              <a:t>-</a:t>
            </a:r>
            <a:r>
              <a:rPr lang="en-US" sz="2800" dirty="0" smtClean="0">
                <a:solidFill>
                  <a:srgbClr val="FF0000"/>
                </a:solidFill>
              </a:rPr>
              <a:t>Laser </a:t>
            </a:r>
            <a:r>
              <a:rPr lang="en-US" sz="2800" dirty="0">
                <a:solidFill>
                  <a:srgbClr val="FF0000"/>
                </a:solidFill>
              </a:rPr>
              <a:t>forming has become a viable process for the </a:t>
            </a:r>
            <a:r>
              <a:rPr lang="en-US" sz="2800" dirty="0" smtClean="0">
                <a:solidFill>
                  <a:srgbClr val="FF0000"/>
                </a:solidFill>
              </a:rPr>
              <a:t>shaping </a:t>
            </a:r>
            <a:r>
              <a:rPr lang="en-US" sz="2800" dirty="0">
                <a:solidFill>
                  <a:srgbClr val="FF0000"/>
                </a:solidFill>
              </a:rPr>
              <a:t>of metallic </a:t>
            </a:r>
            <a:r>
              <a:rPr lang="en-US" sz="2800" dirty="0" smtClean="0">
                <a:solidFill>
                  <a:srgbClr val="FF0000"/>
                </a:solidFill>
              </a:rPr>
              <a:t>components.</a:t>
            </a:r>
          </a:p>
          <a:p>
            <a:pPr algn="l"/>
            <a:endParaRPr lang="en-US" sz="2800" dirty="0" smtClean="0"/>
          </a:p>
          <a:p>
            <a:pPr algn="l"/>
            <a:r>
              <a:rPr lang="en-US" sz="2800" dirty="0" smtClean="0"/>
              <a:t>-</a:t>
            </a:r>
            <a:r>
              <a:rPr lang="en-US" sz="2800" dirty="0" smtClean="0">
                <a:solidFill>
                  <a:srgbClr val="00B0F0"/>
                </a:solidFill>
              </a:rPr>
              <a:t>In </a:t>
            </a:r>
            <a:r>
              <a:rPr lang="en-US" sz="2800" dirty="0">
                <a:solidFill>
                  <a:srgbClr val="00B0F0"/>
                </a:solidFill>
              </a:rPr>
              <a:t>contrast with conventional forming techniques </a:t>
            </a:r>
            <a:r>
              <a:rPr lang="en-US" sz="2800" dirty="0" smtClean="0">
                <a:solidFill>
                  <a:srgbClr val="00B0F0"/>
                </a:solidFill>
              </a:rPr>
              <a:t>this   method </a:t>
            </a:r>
            <a:r>
              <a:rPr lang="en-US" sz="2800" dirty="0">
                <a:solidFill>
                  <a:srgbClr val="00B0F0"/>
                </a:solidFill>
              </a:rPr>
              <a:t>requires no mechanical contact and hence offers many of the advantages of process flexibility associated with other </a:t>
            </a:r>
            <a:r>
              <a:rPr lang="en-US" sz="2800" dirty="0" err="1" smtClean="0">
                <a:solidFill>
                  <a:srgbClr val="00B0F0"/>
                </a:solidFill>
              </a:rPr>
              <a:t>lasermanufacturing</a:t>
            </a:r>
            <a:r>
              <a:rPr lang="en-US" sz="2800" dirty="0" smtClean="0">
                <a:solidFill>
                  <a:srgbClr val="00B0F0"/>
                </a:solidFill>
              </a:rPr>
              <a:t> </a:t>
            </a:r>
            <a:r>
              <a:rPr lang="en-US" sz="2800" dirty="0">
                <a:solidFill>
                  <a:srgbClr val="00B0F0"/>
                </a:solidFill>
              </a:rPr>
              <a:t>techniques such as laser cutting </a:t>
            </a:r>
            <a:r>
              <a:rPr lang="en-US" sz="2800" dirty="0" smtClean="0">
                <a:solidFill>
                  <a:srgbClr val="00B0F0"/>
                </a:solidFill>
              </a:rPr>
              <a:t>and </a:t>
            </a:r>
            <a:r>
              <a:rPr lang="en-US" sz="2800" dirty="0">
                <a:solidFill>
                  <a:srgbClr val="00B0F0"/>
                </a:solidFill>
              </a:rPr>
              <a:t>marking</a:t>
            </a:r>
            <a:r>
              <a:rPr lang="en-US" sz="2800" dirty="0" smtClean="0">
                <a:solidFill>
                  <a:srgbClr val="00B0F0"/>
                </a:solidFill>
              </a:rPr>
              <a:t>.</a:t>
            </a:r>
          </a:p>
          <a:p>
            <a:pPr marL="0" indent="0" algn="l">
              <a:buNone/>
            </a:pPr>
            <a:endParaRPr lang="en-US" sz="2800" dirty="0" smtClean="0">
              <a:solidFill>
                <a:srgbClr val="FF0000"/>
              </a:solidFill>
            </a:endParaRPr>
          </a:p>
          <a:p>
            <a:pPr algn="l"/>
            <a:r>
              <a:rPr lang="en-US" sz="2800" dirty="0" smtClean="0">
                <a:solidFill>
                  <a:srgbClr val="FF0000"/>
                </a:solidFill>
              </a:rPr>
              <a:t>-Laser </a:t>
            </a:r>
            <a:r>
              <a:rPr lang="en-US" sz="2800" dirty="0">
                <a:solidFill>
                  <a:srgbClr val="FF0000"/>
                </a:solidFill>
              </a:rPr>
              <a:t>forming can </a:t>
            </a:r>
            <a:r>
              <a:rPr lang="en-US" sz="2800" dirty="0" smtClean="0">
                <a:solidFill>
                  <a:srgbClr val="FF0000"/>
                </a:solidFill>
              </a:rPr>
              <a:t>produce metallic </a:t>
            </a:r>
          </a:p>
          <a:p>
            <a:pPr algn="l"/>
            <a:r>
              <a:rPr lang="en-US" sz="2800" dirty="0" smtClean="0">
                <a:solidFill>
                  <a:srgbClr val="FF0000"/>
                </a:solidFill>
              </a:rPr>
              <a:t>shapes with minimal </a:t>
            </a:r>
            <a:r>
              <a:rPr lang="en-US" sz="2800" dirty="0">
                <a:solidFill>
                  <a:srgbClr val="FF0000"/>
                </a:solidFill>
              </a:rPr>
              <a:t>distortion. </a:t>
            </a:r>
            <a:r>
              <a:rPr lang="en-US" dirty="0"/>
              <a:t> </a:t>
            </a:r>
          </a:p>
        </p:txBody>
      </p:sp>
      <p:sp>
        <p:nvSpPr>
          <p:cNvPr id="4" name="Title 1"/>
          <p:cNvSpPr>
            <a:spLocks noGrp="1"/>
          </p:cNvSpPr>
          <p:nvPr>
            <p:ph type="title"/>
          </p:nvPr>
        </p:nvSpPr>
        <p:spPr>
          <a:xfrm>
            <a:off x="381000" y="-228600"/>
            <a:ext cx="8229600" cy="1143000"/>
          </a:xfrm>
        </p:spPr>
        <p:txBody>
          <a:bodyPr>
            <a:normAutofit/>
          </a:bodyPr>
          <a:lstStyle/>
          <a:p>
            <a:r>
              <a:rPr lang="en-US" sz="6000" b="1" dirty="0" smtClean="0"/>
              <a:t>Laser Forming </a:t>
            </a:r>
            <a:endParaRPr lang="ar-IQ" sz="6000" b="1" dirty="0"/>
          </a:p>
        </p:txBody>
      </p:sp>
      <p:pic>
        <p:nvPicPr>
          <p:cNvPr id="5" name="Picture 4" descr="https://www.liverpool.ac.uk/~me0u5040/Rimg0051.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6400" y="4038600"/>
            <a:ext cx="3556000" cy="2667000"/>
          </a:xfrm>
          <a:prstGeom prst="rect">
            <a:avLst/>
          </a:prstGeom>
          <a:noFill/>
          <a:ln>
            <a:noFill/>
          </a:ln>
        </p:spPr>
      </p:pic>
    </p:spTree>
    <p:extLst>
      <p:ext uri="{BB962C8B-B14F-4D97-AF65-F5344CB8AC3E}">
        <p14:creationId xmlns:p14="http://schemas.microsoft.com/office/powerpoint/2010/main" val="462586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8686800" cy="4830763"/>
          </a:xfrm>
        </p:spPr>
        <p:txBody>
          <a:bodyPr>
            <a:normAutofit lnSpcReduction="10000"/>
          </a:bodyPr>
          <a:lstStyle/>
          <a:p>
            <a:pPr marL="0" indent="0" algn="l" rtl="0">
              <a:buNone/>
            </a:pPr>
            <a:r>
              <a:rPr lang="en-US" dirty="0" smtClean="0">
                <a:solidFill>
                  <a:srgbClr val="00B0F0"/>
                </a:solidFill>
              </a:rPr>
              <a:t>-The </a:t>
            </a:r>
            <a:r>
              <a:rPr lang="en-US" dirty="0">
                <a:solidFill>
                  <a:srgbClr val="00B0F0"/>
                </a:solidFill>
              </a:rPr>
              <a:t>process is similar to the well established torch flame bending used on large sheet material in the ship building industry but a great deal more control of the final product can be achieved</a:t>
            </a:r>
            <a:endParaRPr lang="en-US" dirty="0" smtClean="0"/>
          </a:p>
          <a:p>
            <a:pPr marL="0" indent="0" algn="l" rtl="0">
              <a:buNone/>
            </a:pPr>
            <a:endParaRPr lang="en-US" dirty="0" smtClean="0"/>
          </a:p>
          <a:p>
            <a:pPr marL="0" indent="0" algn="justLow" rtl="0">
              <a:buNone/>
            </a:pPr>
            <a:r>
              <a:rPr lang="en-US" dirty="0" smtClean="0"/>
              <a:t>-</a:t>
            </a:r>
            <a:r>
              <a:rPr lang="en-US" dirty="0" smtClean="0">
                <a:solidFill>
                  <a:srgbClr val="FF0000"/>
                </a:solidFill>
              </a:rPr>
              <a:t>The </a:t>
            </a:r>
            <a:r>
              <a:rPr lang="en-US" dirty="0">
                <a:solidFill>
                  <a:srgbClr val="FF0000"/>
                </a:solidFill>
              </a:rPr>
              <a:t>Laser forming process is </a:t>
            </a:r>
            <a:r>
              <a:rPr lang="en-US" dirty="0" err="1">
                <a:solidFill>
                  <a:srgbClr val="FF0000"/>
                </a:solidFill>
              </a:rPr>
              <a:t>realised</a:t>
            </a:r>
            <a:r>
              <a:rPr lang="en-US" dirty="0">
                <a:solidFill>
                  <a:srgbClr val="FF0000"/>
                </a:solidFill>
              </a:rPr>
              <a:t> by introducing thermal stresses into the surface of a </a:t>
            </a:r>
            <a:r>
              <a:rPr lang="en-US" dirty="0" err="1">
                <a:solidFill>
                  <a:srgbClr val="FF0000"/>
                </a:solidFill>
              </a:rPr>
              <a:t>workpiece</a:t>
            </a:r>
            <a:r>
              <a:rPr lang="en-US" dirty="0">
                <a:solidFill>
                  <a:srgbClr val="FF0000"/>
                </a:solidFill>
              </a:rPr>
              <a:t>. These internal stresses induce plastic strains bending the material or result in local elastic plastic buckling</a:t>
            </a:r>
          </a:p>
        </p:txBody>
      </p:sp>
      <p:sp>
        <p:nvSpPr>
          <p:cNvPr id="5" name="Title 1"/>
          <p:cNvSpPr>
            <a:spLocks noGrp="1"/>
          </p:cNvSpPr>
          <p:nvPr>
            <p:ph type="title"/>
          </p:nvPr>
        </p:nvSpPr>
        <p:spPr>
          <a:xfrm>
            <a:off x="304800" y="-7257"/>
            <a:ext cx="8229600" cy="1143000"/>
          </a:xfrm>
        </p:spPr>
        <p:txBody>
          <a:bodyPr>
            <a:normAutofit/>
          </a:bodyPr>
          <a:lstStyle/>
          <a:p>
            <a:r>
              <a:rPr lang="en-US" sz="6000" b="1" dirty="0" smtClean="0"/>
              <a:t>Laser Forming </a:t>
            </a:r>
            <a:endParaRPr lang="ar-IQ" sz="6000" b="1" dirty="0"/>
          </a:p>
        </p:txBody>
      </p:sp>
    </p:spTree>
    <p:extLst>
      <p:ext uri="{BB962C8B-B14F-4D97-AF65-F5344CB8AC3E}">
        <p14:creationId xmlns:p14="http://schemas.microsoft.com/office/powerpoint/2010/main" val="506200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4514"/>
            <a:ext cx="8229600" cy="747486"/>
          </a:xfrm>
        </p:spPr>
        <p:txBody>
          <a:bodyPr>
            <a:noAutofit/>
          </a:bodyPr>
          <a:lstStyle/>
          <a:p>
            <a:r>
              <a:rPr lang="en-US" sz="6000" b="1" dirty="0"/>
              <a:t>Laser Bending</a:t>
            </a:r>
            <a:endParaRPr lang="ar-IQ" sz="6000" b="1" dirty="0"/>
          </a:p>
        </p:txBody>
      </p:sp>
      <p:sp>
        <p:nvSpPr>
          <p:cNvPr id="3" name="Content Placeholder 2"/>
          <p:cNvSpPr>
            <a:spLocks noGrp="1"/>
          </p:cNvSpPr>
          <p:nvPr>
            <p:ph idx="1"/>
          </p:nvPr>
        </p:nvSpPr>
        <p:spPr>
          <a:xfrm>
            <a:off x="0" y="838200"/>
            <a:ext cx="9144000" cy="6019800"/>
          </a:xfrm>
        </p:spPr>
        <p:txBody>
          <a:bodyPr>
            <a:normAutofit/>
          </a:bodyPr>
          <a:lstStyle/>
          <a:p>
            <a:pPr algn="l" rtl="0">
              <a:buNone/>
            </a:pPr>
            <a:r>
              <a:rPr lang="en-US" dirty="0" smtClean="0">
                <a:solidFill>
                  <a:srgbClr val="FF0000"/>
                </a:solidFill>
              </a:rPr>
              <a:t>-Laser bending is a newly developed flexible technique capable of modifying the curvature</a:t>
            </a:r>
          </a:p>
          <a:p>
            <a:pPr algn="l" rtl="0">
              <a:buNone/>
            </a:pPr>
            <a:r>
              <a:rPr lang="en-US" dirty="0" smtClean="0">
                <a:solidFill>
                  <a:srgbClr val="FF0000"/>
                </a:solidFill>
              </a:rPr>
              <a:t>    of sheet metal by thermal residual stresses without any externally applied mechanical forces.</a:t>
            </a:r>
          </a:p>
          <a:p>
            <a:pPr algn="l" rtl="0">
              <a:buNone/>
            </a:pPr>
            <a:endParaRPr lang="en-US" dirty="0" smtClean="0">
              <a:solidFill>
                <a:srgbClr val="FF0000"/>
              </a:solidFill>
            </a:endParaRPr>
          </a:p>
          <a:p>
            <a:pPr algn="l" rtl="0">
              <a:buNone/>
            </a:pPr>
            <a:r>
              <a:rPr lang="en-US" dirty="0" smtClean="0"/>
              <a:t> </a:t>
            </a:r>
            <a:r>
              <a:rPr lang="en-US" dirty="0" smtClean="0">
                <a:solidFill>
                  <a:srgbClr val="00B0F0"/>
                </a:solidFill>
              </a:rPr>
              <a:t>-Laser bending involves a complex interplay between the thermal profile generated by the laser irradiation and physical/thermal properties and dimension of the material/work-piece.</a:t>
            </a:r>
          </a:p>
          <a:p>
            <a:pPr algn="l" rtl="0"/>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rotWithShape="1">
          <a:blip r:embed="rId2"/>
          <a:srcRect l="8572" t="2871" r="13174"/>
          <a:stretch/>
        </p:blipFill>
        <p:spPr bwMode="auto">
          <a:xfrm>
            <a:off x="18143" y="1066800"/>
            <a:ext cx="9144000" cy="6051257"/>
          </a:xfrm>
          <a:prstGeom prst="rect">
            <a:avLst/>
          </a:prstGeom>
          <a:noFill/>
          <a:ln w="9525">
            <a:noFill/>
            <a:miter lim="800000"/>
            <a:headEnd/>
            <a:tailEnd/>
          </a:ln>
          <a:effectLst/>
        </p:spPr>
      </p:pic>
      <p:sp>
        <p:nvSpPr>
          <p:cNvPr id="3" name="Title 1"/>
          <p:cNvSpPr>
            <a:spLocks noGrp="1"/>
          </p:cNvSpPr>
          <p:nvPr>
            <p:ph type="title"/>
          </p:nvPr>
        </p:nvSpPr>
        <p:spPr>
          <a:xfrm>
            <a:off x="304800" y="32657"/>
            <a:ext cx="8229600" cy="747486"/>
          </a:xfrm>
        </p:spPr>
        <p:txBody>
          <a:bodyPr>
            <a:noAutofit/>
          </a:bodyPr>
          <a:lstStyle/>
          <a:p>
            <a:r>
              <a:rPr lang="en-US" sz="8800" b="1" dirty="0">
                <a:solidFill>
                  <a:srgbClr val="FF0000"/>
                </a:solidFill>
              </a:rPr>
              <a:t>Laser Bending</a:t>
            </a:r>
            <a:endParaRPr lang="ar-IQ" sz="8800"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6430963"/>
          </a:xfrm>
        </p:spPr>
        <p:txBody>
          <a:bodyPr>
            <a:normAutofit/>
          </a:bodyPr>
          <a:lstStyle/>
          <a:p>
            <a:pPr algn="l" rtl="0">
              <a:buNone/>
            </a:pPr>
            <a:r>
              <a:rPr lang="en-US" dirty="0">
                <a:solidFill>
                  <a:srgbClr val="00B0F0"/>
                </a:solidFill>
              </a:rPr>
              <a:t>-</a:t>
            </a:r>
            <a:r>
              <a:rPr lang="en-US" dirty="0" smtClean="0">
                <a:solidFill>
                  <a:srgbClr val="00B0F0"/>
                </a:solidFill>
              </a:rPr>
              <a:t>The typical bend angle that is achieved in a single step laser scan  is about 2◦, but may be as high as 10◦. </a:t>
            </a:r>
          </a:p>
          <a:p>
            <a:pPr algn="l" rtl="0">
              <a:buNone/>
            </a:pPr>
            <a:r>
              <a:rPr lang="en-US" dirty="0">
                <a:solidFill>
                  <a:srgbClr val="00B0F0"/>
                </a:solidFill>
              </a:rPr>
              <a:t>-</a:t>
            </a:r>
            <a:r>
              <a:rPr lang="en-US" dirty="0" smtClean="0">
                <a:solidFill>
                  <a:srgbClr val="00B0F0"/>
                </a:solidFill>
              </a:rPr>
              <a:t>The total bend angle can be as high as 90◦ and higher by repetition of the process. </a:t>
            </a:r>
          </a:p>
          <a:p>
            <a:pPr algn="l" rtl="0">
              <a:buNone/>
            </a:pPr>
            <a:endParaRPr lang="en-US" dirty="0" smtClean="0"/>
          </a:p>
          <a:p>
            <a:pPr algn="l" rtl="0">
              <a:buNone/>
            </a:pPr>
            <a:r>
              <a:rPr lang="en-US" dirty="0" smtClean="0">
                <a:solidFill>
                  <a:srgbClr val="FF0000"/>
                </a:solidFill>
              </a:rPr>
              <a:t>-The bend angle obtained after the first laser scan is greater than the bend angle obtained for each of the subsequent scans. However, after the first scan, the bend angle increases almost in proportion to the number of laser scans.</a:t>
            </a:r>
          </a:p>
          <a:p>
            <a:pPr algn="l" rtl="0">
              <a:buNone/>
            </a:pPr>
            <a:endParaRPr lang="ar-IQ" dirty="0"/>
          </a:p>
        </p:txBody>
      </p:sp>
      <p:sp>
        <p:nvSpPr>
          <p:cNvPr id="4" name="Title 1"/>
          <p:cNvSpPr>
            <a:spLocks noGrp="1"/>
          </p:cNvSpPr>
          <p:nvPr>
            <p:ph type="title"/>
          </p:nvPr>
        </p:nvSpPr>
        <p:spPr>
          <a:xfrm>
            <a:off x="838200" y="36286"/>
            <a:ext cx="6629400" cy="747486"/>
          </a:xfrm>
        </p:spPr>
        <p:txBody>
          <a:bodyPr>
            <a:noAutofit/>
          </a:bodyPr>
          <a:lstStyle/>
          <a:p>
            <a:pPr algn="l"/>
            <a:r>
              <a:rPr lang="en-US" sz="5400" b="1" dirty="0"/>
              <a:t>Laser </a:t>
            </a:r>
            <a:r>
              <a:rPr lang="en-US" sz="5400" b="1" dirty="0" smtClean="0"/>
              <a:t>Bending Process </a:t>
            </a:r>
            <a:endParaRPr lang="ar-IQ" sz="5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srcRect/>
          <a:stretch>
            <a:fillRect/>
          </a:stretch>
        </p:blipFill>
        <p:spPr bwMode="auto">
          <a:xfrm>
            <a:off x="76200" y="1295400"/>
            <a:ext cx="8829675" cy="5229225"/>
          </a:xfrm>
          <a:prstGeom prst="rect">
            <a:avLst/>
          </a:prstGeom>
          <a:noFill/>
          <a:ln w="9525">
            <a:noFill/>
            <a:miter lim="800000"/>
            <a:headEnd/>
            <a:tailEnd/>
          </a:ln>
          <a:effectLst/>
        </p:spPr>
      </p:pic>
      <p:sp>
        <p:nvSpPr>
          <p:cNvPr id="5" name="Rectangle 4"/>
          <p:cNvSpPr/>
          <p:nvPr/>
        </p:nvSpPr>
        <p:spPr>
          <a:xfrm>
            <a:off x="2637971" y="1600200"/>
            <a:ext cx="6477000" cy="1200329"/>
          </a:xfrm>
          <a:prstGeom prst="rect">
            <a:avLst/>
          </a:prstGeom>
        </p:spPr>
        <p:txBody>
          <a:bodyPr wrap="square">
            <a:spAutoFit/>
          </a:bodyPr>
          <a:lstStyle/>
          <a:p>
            <a:pPr algn="l"/>
            <a:r>
              <a:rPr lang="en-US" sz="2400" b="1" u="sng" dirty="0">
                <a:solidFill>
                  <a:srgbClr val="00B0F0"/>
                </a:solidFill>
              </a:rPr>
              <a:t>The bend angle that is achieved for each step increases with a decrease in sheet thickness due to a resulting decrease in bending restraint. </a:t>
            </a:r>
          </a:p>
        </p:txBody>
      </p:sp>
      <p:sp>
        <p:nvSpPr>
          <p:cNvPr id="6" name="Title 1"/>
          <p:cNvSpPr>
            <a:spLocks noGrp="1"/>
          </p:cNvSpPr>
          <p:nvPr>
            <p:ph type="title"/>
          </p:nvPr>
        </p:nvSpPr>
        <p:spPr>
          <a:xfrm>
            <a:off x="1219200" y="217714"/>
            <a:ext cx="6858000" cy="979714"/>
          </a:xfrm>
        </p:spPr>
        <p:txBody>
          <a:bodyPr>
            <a:noAutofit/>
          </a:bodyPr>
          <a:lstStyle/>
          <a:p>
            <a:pPr algn="l"/>
            <a:r>
              <a:rPr lang="en-US" sz="5400" b="1" dirty="0">
                <a:solidFill>
                  <a:srgbClr val="FF0000"/>
                </a:solidFill>
              </a:rPr>
              <a:t>Laser </a:t>
            </a:r>
            <a:r>
              <a:rPr lang="en-US" sz="5400" b="1" dirty="0" smtClean="0">
                <a:solidFill>
                  <a:srgbClr val="FF0000"/>
                </a:solidFill>
              </a:rPr>
              <a:t>Bending Process </a:t>
            </a:r>
            <a:endParaRPr lang="ar-IQ" sz="5400" b="1" dirty="0">
              <a:solidFill>
                <a:srgbClr val="FF0000"/>
              </a:solidFill>
            </a:endParaRPr>
          </a:p>
        </p:txBody>
      </p:sp>
    </p:spTree>
    <p:extLst>
      <p:ext uri="{BB962C8B-B14F-4D97-AF65-F5344CB8AC3E}">
        <p14:creationId xmlns:p14="http://schemas.microsoft.com/office/powerpoint/2010/main" val="2229260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8991600" cy="5410200"/>
          </a:xfrm>
        </p:spPr>
        <p:txBody>
          <a:bodyPr>
            <a:normAutofit lnSpcReduction="10000"/>
          </a:bodyPr>
          <a:lstStyle/>
          <a:p>
            <a:pPr algn="l" rtl="0">
              <a:buNone/>
            </a:pPr>
            <a:r>
              <a:rPr lang="en-US" dirty="0" smtClean="0"/>
              <a:t>-</a:t>
            </a:r>
            <a:r>
              <a:rPr lang="en-US" dirty="0" smtClean="0">
                <a:solidFill>
                  <a:srgbClr val="00B0F0"/>
                </a:solidFill>
              </a:rPr>
              <a:t>The bend angle per step, decreases with a decrease in plate width. This is because with decreasing plate width, the volume of material that acts as a heat sink reduces and as a result, the temperature gradient associated with the process decreases, resulting in a reduced compressive strain and thus bend angle.</a:t>
            </a:r>
          </a:p>
          <a:p>
            <a:pPr algn="l" rtl="0">
              <a:buNone/>
            </a:pPr>
            <a:endParaRPr lang="en-US" dirty="0" smtClean="0">
              <a:solidFill>
                <a:srgbClr val="00B0F0"/>
              </a:solidFill>
            </a:endParaRPr>
          </a:p>
          <a:p>
            <a:pPr algn="l" rtl="0">
              <a:buNone/>
            </a:pPr>
            <a:r>
              <a:rPr lang="en-US" dirty="0" smtClean="0"/>
              <a:t> -</a:t>
            </a:r>
            <a:r>
              <a:rPr lang="en-US" dirty="0" smtClean="0">
                <a:solidFill>
                  <a:srgbClr val="00B0F0"/>
                </a:solidFill>
              </a:rPr>
              <a:t>On the contrary, for high width to- thickness ratios greater than 10, the bend angle is almost independent of the plate width.</a:t>
            </a:r>
            <a:endParaRPr lang="ar-IQ" dirty="0">
              <a:solidFill>
                <a:srgbClr val="00B0F0"/>
              </a:solidFill>
            </a:endParaRPr>
          </a:p>
        </p:txBody>
      </p:sp>
      <p:sp>
        <p:nvSpPr>
          <p:cNvPr id="4" name="Title 1"/>
          <p:cNvSpPr>
            <a:spLocks noGrp="1"/>
          </p:cNvSpPr>
          <p:nvPr>
            <p:ph type="title"/>
          </p:nvPr>
        </p:nvSpPr>
        <p:spPr>
          <a:xfrm>
            <a:off x="1143000" y="-21771"/>
            <a:ext cx="6858000" cy="979714"/>
          </a:xfrm>
        </p:spPr>
        <p:txBody>
          <a:bodyPr>
            <a:noAutofit/>
          </a:bodyPr>
          <a:lstStyle/>
          <a:p>
            <a:pPr algn="l"/>
            <a:r>
              <a:rPr lang="en-US" sz="5400" b="1" dirty="0">
                <a:solidFill>
                  <a:srgbClr val="FF0000"/>
                </a:solidFill>
              </a:rPr>
              <a:t>Laser </a:t>
            </a:r>
            <a:r>
              <a:rPr lang="en-US" sz="5400" b="1" dirty="0" smtClean="0">
                <a:solidFill>
                  <a:srgbClr val="FF0000"/>
                </a:solidFill>
              </a:rPr>
              <a:t>Bending Process </a:t>
            </a:r>
            <a:endParaRPr lang="ar-IQ" sz="5400" b="1"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1345</TotalTime>
  <Words>1104</Words>
  <Application>Microsoft Office PowerPoint</Application>
  <PresentationFormat>On-screen Show (4:3)</PresentationFormat>
  <Paragraphs>105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Laser Material Processing Lecture 9  </vt:lpstr>
      <vt:lpstr>Laser Forming Videos </vt:lpstr>
      <vt:lpstr>Laser Forming </vt:lpstr>
      <vt:lpstr>Laser Forming </vt:lpstr>
      <vt:lpstr>Laser Bending</vt:lpstr>
      <vt:lpstr>Laser Bending</vt:lpstr>
      <vt:lpstr>Laser Bending Process </vt:lpstr>
      <vt:lpstr>Laser Bending Process </vt:lpstr>
      <vt:lpstr>Laser Bending Process </vt:lpstr>
      <vt:lpstr>Laser bending mechanism</vt:lpstr>
      <vt:lpstr>Temperature Gradient Mechanism</vt:lpstr>
      <vt:lpstr>Temperature Gradient Mechanism</vt:lpstr>
      <vt:lpstr> </vt:lpstr>
      <vt:lpstr>Fig 2</vt:lpstr>
      <vt:lpstr>Buckling mechanism</vt:lpstr>
      <vt:lpstr>Buckling mechanism</vt:lpstr>
      <vt:lpstr>The Upsetting Mechanism</vt:lpstr>
      <vt:lpstr>The Upsetting Mechanism</vt:lpstr>
      <vt:lpstr>The Upsetting Mechanism</vt:lpstr>
      <vt:lpstr>Table : summery of bending mechanisms</vt:lpstr>
      <vt:lpstr>HOM WORK </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Laser Forming</dc:title>
  <dc:creator>XP</dc:creator>
  <cp:lastModifiedBy>Acer5</cp:lastModifiedBy>
  <cp:revision>87</cp:revision>
  <dcterms:created xsi:type="dcterms:W3CDTF">2011-12-05T08:48:00Z</dcterms:created>
  <dcterms:modified xsi:type="dcterms:W3CDTF">2021-06-21T21:02:48Z</dcterms:modified>
</cp:coreProperties>
</file>